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69" r:id="rId3"/>
    <p:sldId id="270" r:id="rId4"/>
    <p:sldId id="271" r:id="rId5"/>
    <p:sldId id="272" r:id="rId6"/>
    <p:sldId id="273" r:id="rId7"/>
    <p:sldId id="274" r:id="rId8"/>
    <p:sldId id="275" r:id="rId9"/>
    <p:sldId id="268" r:id="rId10"/>
    <p:sldId id="283" r:id="rId11"/>
    <p:sldId id="284" r:id="rId12"/>
    <p:sldId id="259" r:id="rId13"/>
    <p:sldId id="261" r:id="rId14"/>
    <p:sldId id="257" r:id="rId15"/>
    <p:sldId id="258" r:id="rId16"/>
    <p:sldId id="262" r:id="rId17"/>
    <p:sldId id="285" r:id="rId18"/>
    <p:sldId id="287" r:id="rId19"/>
    <p:sldId id="288" r:id="rId20"/>
    <p:sldId id="289" r:id="rId21"/>
    <p:sldId id="290" r:id="rId22"/>
    <p:sldId id="293" r:id="rId23"/>
    <p:sldId id="294" r:id="rId24"/>
    <p:sldId id="276" r:id="rId25"/>
    <p:sldId id="279" r:id="rId26"/>
    <p:sldId id="278" r:id="rId27"/>
    <p:sldId id="281" r:id="rId28"/>
    <p:sldId id="292" r:id="rId29"/>
    <p:sldId id="291" r:id="rId30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786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1" d="100"/>
        <a:sy n="5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583C6A-820B-4457-808C-7229A6294BBB}" type="doc">
      <dgm:prSet loTypeId="urn:microsoft.com/office/officeart/2005/8/layout/cycle3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MX"/>
        </a:p>
      </dgm:t>
    </dgm:pt>
    <dgm:pt modelId="{4C8923A4-637B-4198-B28B-AAACEE8F2B26}">
      <dgm:prSet phldrT="[Texto]"/>
      <dgm:spPr/>
      <dgm:t>
        <a:bodyPr/>
        <a:lstStyle/>
        <a:p>
          <a:r>
            <a:rPr lang="es-MX" dirty="0" smtClean="0">
              <a:solidFill>
                <a:schemeClr val="tx1"/>
              </a:solidFill>
            </a:rPr>
            <a:t>Agente</a:t>
          </a:r>
          <a:endParaRPr lang="es-MX" dirty="0">
            <a:solidFill>
              <a:schemeClr val="tx1"/>
            </a:solidFill>
          </a:endParaRPr>
        </a:p>
      </dgm:t>
    </dgm:pt>
    <dgm:pt modelId="{ADCF97D0-ABAE-4A93-9F52-1B4DDDD08DDD}" type="parTrans" cxnId="{57A443A8-4582-477F-8C90-8D0D7526E87D}">
      <dgm:prSet/>
      <dgm:spPr/>
      <dgm:t>
        <a:bodyPr/>
        <a:lstStyle/>
        <a:p>
          <a:endParaRPr lang="es-MX">
            <a:solidFill>
              <a:schemeClr val="tx1"/>
            </a:solidFill>
          </a:endParaRPr>
        </a:p>
      </dgm:t>
    </dgm:pt>
    <dgm:pt modelId="{EBC2E764-CE46-41C0-8CB7-1857012F037B}" type="sibTrans" cxnId="{57A443A8-4582-477F-8C90-8D0D7526E87D}">
      <dgm:prSet/>
      <dgm:spPr/>
      <dgm:t>
        <a:bodyPr/>
        <a:lstStyle/>
        <a:p>
          <a:endParaRPr lang="es-MX">
            <a:solidFill>
              <a:schemeClr val="tx1"/>
            </a:solidFill>
          </a:endParaRPr>
        </a:p>
      </dgm:t>
    </dgm:pt>
    <dgm:pt modelId="{019F4A45-2C32-4E39-B67F-4280CC102537}">
      <dgm:prSet phldrT="[Texto]"/>
      <dgm:spPr/>
      <dgm:t>
        <a:bodyPr/>
        <a:lstStyle/>
        <a:p>
          <a:r>
            <a:rPr lang="es-MX" dirty="0" smtClean="0">
              <a:solidFill>
                <a:schemeClr val="tx1"/>
              </a:solidFill>
            </a:rPr>
            <a:t>Reservorio</a:t>
          </a:r>
          <a:endParaRPr lang="es-MX" dirty="0">
            <a:solidFill>
              <a:schemeClr val="tx1"/>
            </a:solidFill>
          </a:endParaRPr>
        </a:p>
      </dgm:t>
    </dgm:pt>
    <dgm:pt modelId="{C10625F0-3483-4543-B1B2-11337486AD24}" type="parTrans" cxnId="{33BA5CF9-F373-4E88-9FBA-6C52E414CB4D}">
      <dgm:prSet/>
      <dgm:spPr/>
      <dgm:t>
        <a:bodyPr/>
        <a:lstStyle/>
        <a:p>
          <a:endParaRPr lang="es-MX">
            <a:solidFill>
              <a:schemeClr val="tx1"/>
            </a:solidFill>
          </a:endParaRPr>
        </a:p>
      </dgm:t>
    </dgm:pt>
    <dgm:pt modelId="{48DF6E38-352B-4294-BE59-3F48EB3CAB25}" type="sibTrans" cxnId="{33BA5CF9-F373-4E88-9FBA-6C52E414CB4D}">
      <dgm:prSet/>
      <dgm:spPr/>
      <dgm:t>
        <a:bodyPr/>
        <a:lstStyle/>
        <a:p>
          <a:endParaRPr lang="es-MX">
            <a:solidFill>
              <a:schemeClr val="tx1"/>
            </a:solidFill>
          </a:endParaRPr>
        </a:p>
      </dgm:t>
    </dgm:pt>
    <dgm:pt modelId="{DFE7C232-92D4-47CE-A0A4-A0A46AD058BF}">
      <dgm:prSet phldrT="[Texto]"/>
      <dgm:spPr/>
      <dgm:t>
        <a:bodyPr/>
        <a:lstStyle/>
        <a:p>
          <a:r>
            <a:rPr lang="es-MX" dirty="0" smtClean="0">
              <a:solidFill>
                <a:schemeClr val="tx1"/>
              </a:solidFill>
            </a:rPr>
            <a:t>Puerta de salida</a:t>
          </a:r>
          <a:endParaRPr lang="es-MX" dirty="0">
            <a:solidFill>
              <a:schemeClr val="tx1"/>
            </a:solidFill>
          </a:endParaRPr>
        </a:p>
      </dgm:t>
    </dgm:pt>
    <dgm:pt modelId="{D89F40EB-DE1D-46B6-A37C-0FD0DCE18D43}" type="parTrans" cxnId="{70666B5F-434C-4C69-82A1-1CF237A69C89}">
      <dgm:prSet/>
      <dgm:spPr/>
      <dgm:t>
        <a:bodyPr/>
        <a:lstStyle/>
        <a:p>
          <a:endParaRPr lang="es-MX">
            <a:solidFill>
              <a:schemeClr val="tx1"/>
            </a:solidFill>
          </a:endParaRPr>
        </a:p>
      </dgm:t>
    </dgm:pt>
    <dgm:pt modelId="{2AA003E7-C996-476A-B3DA-7614F28151D8}" type="sibTrans" cxnId="{70666B5F-434C-4C69-82A1-1CF237A69C89}">
      <dgm:prSet/>
      <dgm:spPr/>
      <dgm:t>
        <a:bodyPr/>
        <a:lstStyle/>
        <a:p>
          <a:endParaRPr lang="es-MX">
            <a:solidFill>
              <a:schemeClr val="tx1"/>
            </a:solidFill>
          </a:endParaRPr>
        </a:p>
      </dgm:t>
    </dgm:pt>
    <dgm:pt modelId="{8B7DF2AE-D406-4AD4-B371-7BA521F1BFFD}">
      <dgm:prSet phldrT="[Texto]"/>
      <dgm:spPr/>
      <dgm:t>
        <a:bodyPr/>
        <a:lstStyle/>
        <a:p>
          <a:r>
            <a:rPr lang="es-MX" dirty="0" smtClean="0">
              <a:solidFill>
                <a:schemeClr val="tx1"/>
              </a:solidFill>
            </a:rPr>
            <a:t>Modo de transmisión</a:t>
          </a:r>
          <a:endParaRPr lang="es-MX" dirty="0">
            <a:solidFill>
              <a:schemeClr val="tx1"/>
            </a:solidFill>
          </a:endParaRPr>
        </a:p>
      </dgm:t>
    </dgm:pt>
    <dgm:pt modelId="{7D95C0CE-FEA6-4BA9-A595-4759652905BE}" type="parTrans" cxnId="{0713B01D-B2D0-4440-8F08-6B3A4B55974C}">
      <dgm:prSet/>
      <dgm:spPr/>
      <dgm:t>
        <a:bodyPr/>
        <a:lstStyle/>
        <a:p>
          <a:endParaRPr lang="es-MX">
            <a:solidFill>
              <a:schemeClr val="tx1"/>
            </a:solidFill>
          </a:endParaRPr>
        </a:p>
      </dgm:t>
    </dgm:pt>
    <dgm:pt modelId="{B3D1F3CE-3BFE-44C2-A298-8CE5866BECAE}" type="sibTrans" cxnId="{0713B01D-B2D0-4440-8F08-6B3A4B55974C}">
      <dgm:prSet/>
      <dgm:spPr/>
      <dgm:t>
        <a:bodyPr/>
        <a:lstStyle/>
        <a:p>
          <a:endParaRPr lang="es-MX">
            <a:solidFill>
              <a:schemeClr val="tx1"/>
            </a:solidFill>
          </a:endParaRPr>
        </a:p>
      </dgm:t>
    </dgm:pt>
    <dgm:pt modelId="{652CC500-4788-4CBD-B1C9-3DDF40841172}">
      <dgm:prSet phldrT="[Texto]"/>
      <dgm:spPr/>
      <dgm:t>
        <a:bodyPr/>
        <a:lstStyle/>
        <a:p>
          <a:r>
            <a:rPr lang="es-MX" dirty="0" smtClean="0">
              <a:solidFill>
                <a:schemeClr val="tx1"/>
              </a:solidFill>
            </a:rPr>
            <a:t>Puerta de entrada</a:t>
          </a:r>
          <a:endParaRPr lang="es-MX" dirty="0">
            <a:solidFill>
              <a:schemeClr val="tx1"/>
            </a:solidFill>
          </a:endParaRPr>
        </a:p>
      </dgm:t>
    </dgm:pt>
    <dgm:pt modelId="{6E458F6E-F3BC-495E-885D-C34D99CF246F}" type="parTrans" cxnId="{5757AEB1-E685-41C4-8C1B-112F0E3D25CB}">
      <dgm:prSet/>
      <dgm:spPr/>
      <dgm:t>
        <a:bodyPr/>
        <a:lstStyle/>
        <a:p>
          <a:endParaRPr lang="es-MX">
            <a:solidFill>
              <a:schemeClr val="tx1"/>
            </a:solidFill>
          </a:endParaRPr>
        </a:p>
      </dgm:t>
    </dgm:pt>
    <dgm:pt modelId="{B626FF36-1432-4DF9-8718-BF42D21C1EBC}" type="sibTrans" cxnId="{5757AEB1-E685-41C4-8C1B-112F0E3D25CB}">
      <dgm:prSet/>
      <dgm:spPr/>
      <dgm:t>
        <a:bodyPr/>
        <a:lstStyle/>
        <a:p>
          <a:endParaRPr lang="es-MX">
            <a:solidFill>
              <a:schemeClr val="tx1"/>
            </a:solidFill>
          </a:endParaRPr>
        </a:p>
      </dgm:t>
    </dgm:pt>
    <dgm:pt modelId="{EFECA767-5722-4495-9F1B-A40A8157A1EC}">
      <dgm:prSet phldrT="[Texto]"/>
      <dgm:spPr/>
      <dgm:t>
        <a:bodyPr/>
        <a:lstStyle/>
        <a:p>
          <a:r>
            <a:rPr lang="es-MX" dirty="0" smtClean="0">
              <a:solidFill>
                <a:schemeClr val="tx1"/>
              </a:solidFill>
            </a:rPr>
            <a:t>Hospedador</a:t>
          </a:r>
          <a:endParaRPr lang="es-MX" dirty="0">
            <a:solidFill>
              <a:schemeClr val="tx1"/>
            </a:solidFill>
          </a:endParaRPr>
        </a:p>
      </dgm:t>
    </dgm:pt>
    <dgm:pt modelId="{94B55301-5B29-4C54-92AE-48C3C4E274F2}" type="parTrans" cxnId="{8C06E1D2-B66F-44E6-AC62-4FF758924EEE}">
      <dgm:prSet/>
      <dgm:spPr/>
      <dgm:t>
        <a:bodyPr/>
        <a:lstStyle/>
        <a:p>
          <a:endParaRPr lang="es-MX">
            <a:solidFill>
              <a:schemeClr val="tx1"/>
            </a:solidFill>
          </a:endParaRPr>
        </a:p>
      </dgm:t>
    </dgm:pt>
    <dgm:pt modelId="{C1254D3C-2F67-42B5-B96D-07F7DE60EEFF}" type="sibTrans" cxnId="{8C06E1D2-B66F-44E6-AC62-4FF758924EEE}">
      <dgm:prSet/>
      <dgm:spPr/>
      <dgm:t>
        <a:bodyPr/>
        <a:lstStyle/>
        <a:p>
          <a:endParaRPr lang="es-MX">
            <a:solidFill>
              <a:schemeClr val="tx1"/>
            </a:solidFill>
          </a:endParaRPr>
        </a:p>
      </dgm:t>
    </dgm:pt>
    <dgm:pt modelId="{85C9668D-254C-4754-BCBC-5626AA4DA1EB}" type="pres">
      <dgm:prSet presAssocID="{57583C6A-820B-4457-808C-7229A6294BB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434FC271-BD65-4917-B0E4-AE2042A88A8E}" type="pres">
      <dgm:prSet presAssocID="{57583C6A-820B-4457-808C-7229A6294BBB}" presName="cycle" presStyleCnt="0"/>
      <dgm:spPr/>
    </dgm:pt>
    <dgm:pt modelId="{87E23715-4D08-4A22-B2A1-44808E9E61CB}" type="pres">
      <dgm:prSet presAssocID="{4C8923A4-637B-4198-B28B-AAACEE8F2B26}" presName="nodeFirs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A25C7FA7-67A7-470D-A424-1A675BBEA65A}" type="pres">
      <dgm:prSet presAssocID="{EBC2E764-CE46-41C0-8CB7-1857012F037B}" presName="sibTransFirstNode" presStyleLbl="bgShp" presStyleIdx="0" presStyleCnt="1"/>
      <dgm:spPr/>
      <dgm:t>
        <a:bodyPr/>
        <a:lstStyle/>
        <a:p>
          <a:endParaRPr lang="es-MX"/>
        </a:p>
      </dgm:t>
    </dgm:pt>
    <dgm:pt modelId="{24F3BD7D-C531-49D3-8114-C306F03882F2}" type="pres">
      <dgm:prSet presAssocID="{019F4A45-2C32-4E39-B67F-4280CC102537}" presName="nodeFollowingNodes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7D877284-C592-453A-8A11-2701B01F2CD8}" type="pres">
      <dgm:prSet presAssocID="{DFE7C232-92D4-47CE-A0A4-A0A46AD058BF}" presName="nodeFollowingNodes" presStyleLbl="node1" presStyleIdx="2" presStyleCnt="6" custRadScaleRad="99121" custRadScaleInc="-15740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85D434ED-A042-46A6-83BB-A4309DFB5C6E}" type="pres">
      <dgm:prSet presAssocID="{8B7DF2AE-D406-4AD4-B371-7BA521F1BFFD}" presName="nodeFollowingNodes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A0177781-E1F8-4CC8-B08F-63D99EA9EB58}" type="pres">
      <dgm:prSet presAssocID="{652CC500-4788-4CBD-B1C9-3DDF40841172}" presName="nodeFollowingNodes" presStyleLbl="node1" presStyleIdx="4" presStyleCnt="6" custRadScaleRad="100874" custRadScaleInc="16578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560F5FBE-3599-4F9B-9FC3-919DCD9C8AE0}" type="pres">
      <dgm:prSet presAssocID="{EFECA767-5722-4495-9F1B-A40A8157A1EC}" presName="nodeFollowingNodes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821370FA-262F-4750-A15F-80C3F0FBCCCD}" type="presOf" srcId="{4C8923A4-637B-4198-B28B-AAACEE8F2B26}" destId="{87E23715-4D08-4A22-B2A1-44808E9E61CB}" srcOrd="0" destOrd="0" presId="urn:microsoft.com/office/officeart/2005/8/layout/cycle3"/>
    <dgm:cxn modelId="{F02BA0BB-6F41-4548-93AD-E4CE6AEB7971}" type="presOf" srcId="{EFECA767-5722-4495-9F1B-A40A8157A1EC}" destId="{560F5FBE-3599-4F9B-9FC3-919DCD9C8AE0}" srcOrd="0" destOrd="0" presId="urn:microsoft.com/office/officeart/2005/8/layout/cycle3"/>
    <dgm:cxn modelId="{9D041A39-1748-47D9-8224-3180A64740D7}" type="presOf" srcId="{652CC500-4788-4CBD-B1C9-3DDF40841172}" destId="{A0177781-E1F8-4CC8-B08F-63D99EA9EB58}" srcOrd="0" destOrd="0" presId="urn:microsoft.com/office/officeart/2005/8/layout/cycle3"/>
    <dgm:cxn modelId="{33BA5CF9-F373-4E88-9FBA-6C52E414CB4D}" srcId="{57583C6A-820B-4457-808C-7229A6294BBB}" destId="{019F4A45-2C32-4E39-B67F-4280CC102537}" srcOrd="1" destOrd="0" parTransId="{C10625F0-3483-4543-B1B2-11337486AD24}" sibTransId="{48DF6E38-352B-4294-BE59-3F48EB3CAB25}"/>
    <dgm:cxn modelId="{9802F757-C8D9-4431-8970-51B6048ABDFF}" type="presOf" srcId="{019F4A45-2C32-4E39-B67F-4280CC102537}" destId="{24F3BD7D-C531-49D3-8114-C306F03882F2}" srcOrd="0" destOrd="0" presId="urn:microsoft.com/office/officeart/2005/8/layout/cycle3"/>
    <dgm:cxn modelId="{6628C906-6CD7-47D4-8262-B76EFF62E123}" type="presOf" srcId="{57583C6A-820B-4457-808C-7229A6294BBB}" destId="{85C9668D-254C-4754-BCBC-5626AA4DA1EB}" srcOrd="0" destOrd="0" presId="urn:microsoft.com/office/officeart/2005/8/layout/cycle3"/>
    <dgm:cxn modelId="{9EB5B1E9-4318-4FAE-84A5-AEAF9D5E543F}" type="presOf" srcId="{EBC2E764-CE46-41C0-8CB7-1857012F037B}" destId="{A25C7FA7-67A7-470D-A424-1A675BBEA65A}" srcOrd="0" destOrd="0" presId="urn:microsoft.com/office/officeart/2005/8/layout/cycle3"/>
    <dgm:cxn modelId="{5E506061-DC9B-4AF9-8F07-350EE2FC84E0}" type="presOf" srcId="{8B7DF2AE-D406-4AD4-B371-7BA521F1BFFD}" destId="{85D434ED-A042-46A6-83BB-A4309DFB5C6E}" srcOrd="0" destOrd="0" presId="urn:microsoft.com/office/officeart/2005/8/layout/cycle3"/>
    <dgm:cxn modelId="{57A443A8-4582-477F-8C90-8D0D7526E87D}" srcId="{57583C6A-820B-4457-808C-7229A6294BBB}" destId="{4C8923A4-637B-4198-B28B-AAACEE8F2B26}" srcOrd="0" destOrd="0" parTransId="{ADCF97D0-ABAE-4A93-9F52-1B4DDDD08DDD}" sibTransId="{EBC2E764-CE46-41C0-8CB7-1857012F037B}"/>
    <dgm:cxn modelId="{70666B5F-434C-4C69-82A1-1CF237A69C89}" srcId="{57583C6A-820B-4457-808C-7229A6294BBB}" destId="{DFE7C232-92D4-47CE-A0A4-A0A46AD058BF}" srcOrd="2" destOrd="0" parTransId="{D89F40EB-DE1D-46B6-A37C-0FD0DCE18D43}" sibTransId="{2AA003E7-C996-476A-B3DA-7614F28151D8}"/>
    <dgm:cxn modelId="{5757AEB1-E685-41C4-8C1B-112F0E3D25CB}" srcId="{57583C6A-820B-4457-808C-7229A6294BBB}" destId="{652CC500-4788-4CBD-B1C9-3DDF40841172}" srcOrd="4" destOrd="0" parTransId="{6E458F6E-F3BC-495E-885D-C34D99CF246F}" sibTransId="{B626FF36-1432-4DF9-8718-BF42D21C1EBC}"/>
    <dgm:cxn modelId="{8C06E1D2-B66F-44E6-AC62-4FF758924EEE}" srcId="{57583C6A-820B-4457-808C-7229A6294BBB}" destId="{EFECA767-5722-4495-9F1B-A40A8157A1EC}" srcOrd="5" destOrd="0" parTransId="{94B55301-5B29-4C54-92AE-48C3C4E274F2}" sibTransId="{C1254D3C-2F67-42B5-B96D-07F7DE60EEFF}"/>
    <dgm:cxn modelId="{7A3DBCCB-7C6E-4D7B-B7B8-001792E4458F}" type="presOf" srcId="{DFE7C232-92D4-47CE-A0A4-A0A46AD058BF}" destId="{7D877284-C592-453A-8A11-2701B01F2CD8}" srcOrd="0" destOrd="0" presId="urn:microsoft.com/office/officeart/2005/8/layout/cycle3"/>
    <dgm:cxn modelId="{0713B01D-B2D0-4440-8F08-6B3A4B55974C}" srcId="{57583C6A-820B-4457-808C-7229A6294BBB}" destId="{8B7DF2AE-D406-4AD4-B371-7BA521F1BFFD}" srcOrd="3" destOrd="0" parTransId="{7D95C0CE-FEA6-4BA9-A595-4759652905BE}" sibTransId="{B3D1F3CE-3BFE-44C2-A298-8CE5866BECAE}"/>
    <dgm:cxn modelId="{77B67C59-EACC-4343-BB44-C5821F7F4C3A}" type="presParOf" srcId="{85C9668D-254C-4754-BCBC-5626AA4DA1EB}" destId="{434FC271-BD65-4917-B0E4-AE2042A88A8E}" srcOrd="0" destOrd="0" presId="urn:microsoft.com/office/officeart/2005/8/layout/cycle3"/>
    <dgm:cxn modelId="{B8B6A4B5-872C-4CED-94B9-797B4D756416}" type="presParOf" srcId="{434FC271-BD65-4917-B0E4-AE2042A88A8E}" destId="{87E23715-4D08-4A22-B2A1-44808E9E61CB}" srcOrd="0" destOrd="0" presId="urn:microsoft.com/office/officeart/2005/8/layout/cycle3"/>
    <dgm:cxn modelId="{73BBDE1B-5A98-444D-BA9F-4F86CBBCA59B}" type="presParOf" srcId="{434FC271-BD65-4917-B0E4-AE2042A88A8E}" destId="{A25C7FA7-67A7-470D-A424-1A675BBEA65A}" srcOrd="1" destOrd="0" presId="urn:microsoft.com/office/officeart/2005/8/layout/cycle3"/>
    <dgm:cxn modelId="{AD26810F-E131-4D0C-A60C-2AB2EE208CCC}" type="presParOf" srcId="{434FC271-BD65-4917-B0E4-AE2042A88A8E}" destId="{24F3BD7D-C531-49D3-8114-C306F03882F2}" srcOrd="2" destOrd="0" presId="urn:microsoft.com/office/officeart/2005/8/layout/cycle3"/>
    <dgm:cxn modelId="{4F4736BF-294A-481A-AE0B-CBE0C9A69A8F}" type="presParOf" srcId="{434FC271-BD65-4917-B0E4-AE2042A88A8E}" destId="{7D877284-C592-453A-8A11-2701B01F2CD8}" srcOrd="3" destOrd="0" presId="urn:microsoft.com/office/officeart/2005/8/layout/cycle3"/>
    <dgm:cxn modelId="{BC7F43BD-1B50-4A1C-B52D-3DE2533469BD}" type="presParOf" srcId="{434FC271-BD65-4917-B0E4-AE2042A88A8E}" destId="{85D434ED-A042-46A6-83BB-A4309DFB5C6E}" srcOrd="4" destOrd="0" presId="urn:microsoft.com/office/officeart/2005/8/layout/cycle3"/>
    <dgm:cxn modelId="{8F6B9B35-6E2E-4924-ABE0-E1BC2414A6F2}" type="presParOf" srcId="{434FC271-BD65-4917-B0E4-AE2042A88A8E}" destId="{A0177781-E1F8-4CC8-B08F-63D99EA9EB58}" srcOrd="5" destOrd="0" presId="urn:microsoft.com/office/officeart/2005/8/layout/cycle3"/>
    <dgm:cxn modelId="{E90DBF93-7BE3-4D90-B0AB-7FAC36906B61}" type="presParOf" srcId="{434FC271-BD65-4917-B0E4-AE2042A88A8E}" destId="{560F5FBE-3599-4F9B-9FC3-919DCD9C8AE0}" srcOrd="6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5C7FA7-67A7-470D-A424-1A675BBEA65A}">
      <dsp:nvSpPr>
        <dsp:cNvPr id="0" name=""/>
        <dsp:cNvSpPr/>
      </dsp:nvSpPr>
      <dsp:spPr>
        <a:xfrm>
          <a:off x="1013412" y="-3070"/>
          <a:ext cx="4069174" cy="4069174"/>
        </a:xfrm>
        <a:prstGeom prst="circularArrow">
          <a:avLst>
            <a:gd name="adj1" fmla="val 5274"/>
            <a:gd name="adj2" fmla="val 312630"/>
            <a:gd name="adj3" fmla="val 14264564"/>
            <a:gd name="adj4" fmla="val 17105730"/>
            <a:gd name="adj5" fmla="val 5477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E23715-4D08-4A22-B2A1-44808E9E61CB}">
      <dsp:nvSpPr>
        <dsp:cNvPr id="0" name=""/>
        <dsp:cNvSpPr/>
      </dsp:nvSpPr>
      <dsp:spPr>
        <a:xfrm>
          <a:off x="2290464" y="2451"/>
          <a:ext cx="1515070" cy="757535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900" kern="1200" dirty="0" smtClean="0">
              <a:solidFill>
                <a:schemeClr val="tx1"/>
              </a:solidFill>
            </a:rPr>
            <a:t>Agente</a:t>
          </a:r>
          <a:endParaRPr lang="es-MX" sz="1900" kern="1200" dirty="0">
            <a:solidFill>
              <a:schemeClr val="tx1"/>
            </a:solidFill>
          </a:endParaRPr>
        </a:p>
      </dsp:txBody>
      <dsp:txXfrm>
        <a:off x="2327444" y="39431"/>
        <a:ext cx="1441110" cy="683575"/>
      </dsp:txXfrm>
    </dsp:sp>
    <dsp:sp modelId="{24F3BD7D-C531-49D3-8114-C306F03882F2}">
      <dsp:nvSpPr>
        <dsp:cNvPr id="0" name=""/>
        <dsp:cNvSpPr/>
      </dsp:nvSpPr>
      <dsp:spPr>
        <a:xfrm>
          <a:off x="3720082" y="827842"/>
          <a:ext cx="1515070" cy="757535"/>
        </a:xfrm>
        <a:prstGeom prst="roundRect">
          <a:avLst/>
        </a:prstGeom>
        <a:solidFill>
          <a:schemeClr val="accent5">
            <a:hueOff val="-1986775"/>
            <a:satOff val="7962"/>
            <a:lumOff val="172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900" kern="1200" dirty="0" smtClean="0">
              <a:solidFill>
                <a:schemeClr val="tx1"/>
              </a:solidFill>
            </a:rPr>
            <a:t>Reservorio</a:t>
          </a:r>
          <a:endParaRPr lang="es-MX" sz="1900" kern="1200" dirty="0">
            <a:solidFill>
              <a:schemeClr val="tx1"/>
            </a:solidFill>
          </a:endParaRPr>
        </a:p>
      </dsp:txBody>
      <dsp:txXfrm>
        <a:off x="3757062" y="864822"/>
        <a:ext cx="1441110" cy="683575"/>
      </dsp:txXfrm>
    </dsp:sp>
    <dsp:sp modelId="{7D877284-C592-453A-8A11-2701B01F2CD8}">
      <dsp:nvSpPr>
        <dsp:cNvPr id="0" name=""/>
        <dsp:cNvSpPr/>
      </dsp:nvSpPr>
      <dsp:spPr>
        <a:xfrm>
          <a:off x="3808601" y="2263677"/>
          <a:ext cx="1515070" cy="757535"/>
        </a:xfrm>
        <a:prstGeom prst="roundRect">
          <a:avLst/>
        </a:prstGeom>
        <a:solidFill>
          <a:schemeClr val="accent5">
            <a:hueOff val="-3973551"/>
            <a:satOff val="15924"/>
            <a:lumOff val="345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900" kern="1200" dirty="0" smtClean="0">
              <a:solidFill>
                <a:schemeClr val="tx1"/>
              </a:solidFill>
            </a:rPr>
            <a:t>Puerta de salida</a:t>
          </a:r>
          <a:endParaRPr lang="es-MX" sz="1900" kern="1200" dirty="0">
            <a:solidFill>
              <a:schemeClr val="tx1"/>
            </a:solidFill>
          </a:endParaRPr>
        </a:p>
      </dsp:txBody>
      <dsp:txXfrm>
        <a:off x="3845581" y="2300657"/>
        <a:ext cx="1441110" cy="683575"/>
      </dsp:txXfrm>
    </dsp:sp>
    <dsp:sp modelId="{85D434ED-A042-46A6-83BB-A4309DFB5C6E}">
      <dsp:nvSpPr>
        <dsp:cNvPr id="0" name=""/>
        <dsp:cNvSpPr/>
      </dsp:nvSpPr>
      <dsp:spPr>
        <a:xfrm>
          <a:off x="2290464" y="3304013"/>
          <a:ext cx="1515070" cy="757535"/>
        </a:xfrm>
        <a:prstGeom prst="roundRect">
          <a:avLst/>
        </a:prstGeom>
        <a:solidFill>
          <a:schemeClr val="accent5">
            <a:hueOff val="-5960326"/>
            <a:satOff val="23887"/>
            <a:lumOff val="517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900" kern="1200" dirty="0" smtClean="0">
              <a:solidFill>
                <a:schemeClr val="tx1"/>
              </a:solidFill>
            </a:rPr>
            <a:t>Modo de transmisión</a:t>
          </a:r>
          <a:endParaRPr lang="es-MX" sz="1900" kern="1200" dirty="0">
            <a:solidFill>
              <a:schemeClr val="tx1"/>
            </a:solidFill>
          </a:endParaRPr>
        </a:p>
      </dsp:txBody>
      <dsp:txXfrm>
        <a:off x="2327444" y="3340993"/>
        <a:ext cx="1441110" cy="683575"/>
      </dsp:txXfrm>
    </dsp:sp>
    <dsp:sp modelId="{A0177781-E1F8-4CC8-B08F-63D99EA9EB58}">
      <dsp:nvSpPr>
        <dsp:cNvPr id="0" name=""/>
        <dsp:cNvSpPr/>
      </dsp:nvSpPr>
      <dsp:spPr>
        <a:xfrm>
          <a:off x="740850" y="2262834"/>
          <a:ext cx="1515070" cy="757535"/>
        </a:xfrm>
        <a:prstGeom prst="roundRect">
          <a:avLst/>
        </a:prstGeom>
        <a:solidFill>
          <a:schemeClr val="accent5">
            <a:hueOff val="-7947101"/>
            <a:satOff val="31849"/>
            <a:lumOff val="690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900" kern="1200" dirty="0" smtClean="0">
              <a:solidFill>
                <a:schemeClr val="tx1"/>
              </a:solidFill>
            </a:rPr>
            <a:t>Puerta de entrada</a:t>
          </a:r>
          <a:endParaRPr lang="es-MX" sz="1900" kern="1200" dirty="0">
            <a:solidFill>
              <a:schemeClr val="tx1"/>
            </a:solidFill>
          </a:endParaRPr>
        </a:p>
      </dsp:txBody>
      <dsp:txXfrm>
        <a:off x="777830" y="2299814"/>
        <a:ext cx="1441110" cy="683575"/>
      </dsp:txXfrm>
    </dsp:sp>
    <dsp:sp modelId="{560F5FBE-3599-4F9B-9FC3-919DCD9C8AE0}">
      <dsp:nvSpPr>
        <dsp:cNvPr id="0" name=""/>
        <dsp:cNvSpPr/>
      </dsp:nvSpPr>
      <dsp:spPr>
        <a:xfrm>
          <a:off x="860846" y="827842"/>
          <a:ext cx="1515070" cy="757535"/>
        </a:xfrm>
        <a:prstGeom prst="round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900" kern="1200" dirty="0" smtClean="0">
              <a:solidFill>
                <a:schemeClr val="tx1"/>
              </a:solidFill>
            </a:rPr>
            <a:t>Hospedador</a:t>
          </a:r>
          <a:endParaRPr lang="es-MX" sz="1900" kern="1200" dirty="0">
            <a:solidFill>
              <a:schemeClr val="tx1"/>
            </a:solidFill>
          </a:endParaRPr>
        </a:p>
      </dsp:txBody>
      <dsp:txXfrm>
        <a:off x="897826" y="864822"/>
        <a:ext cx="1441110" cy="6835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8673B-2F4B-42CB-9FC6-40A7EBC15D3B}" type="datetimeFigureOut">
              <a:rPr lang="es-MX" smtClean="0"/>
              <a:t>16/05/2018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290DC-3E19-4945-844F-B248DD119B8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15774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8673B-2F4B-42CB-9FC6-40A7EBC15D3B}" type="datetimeFigureOut">
              <a:rPr lang="es-MX" smtClean="0"/>
              <a:t>16/05/2018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290DC-3E19-4945-844F-B248DD119B8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31567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8673B-2F4B-42CB-9FC6-40A7EBC15D3B}" type="datetimeFigureOut">
              <a:rPr lang="es-MX" smtClean="0"/>
              <a:t>16/05/2018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290DC-3E19-4945-844F-B248DD119B8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36805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8673B-2F4B-42CB-9FC6-40A7EBC15D3B}" type="datetimeFigureOut">
              <a:rPr lang="es-MX" smtClean="0"/>
              <a:t>16/05/2018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290DC-3E19-4945-844F-B248DD119B8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822714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8673B-2F4B-42CB-9FC6-40A7EBC15D3B}" type="datetimeFigureOut">
              <a:rPr lang="es-MX" smtClean="0"/>
              <a:t>16/05/2018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290DC-3E19-4945-844F-B248DD119B8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43282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8673B-2F4B-42CB-9FC6-40A7EBC15D3B}" type="datetimeFigureOut">
              <a:rPr lang="es-MX" smtClean="0"/>
              <a:t>16/05/2018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290DC-3E19-4945-844F-B248DD119B8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3975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8673B-2F4B-42CB-9FC6-40A7EBC15D3B}" type="datetimeFigureOut">
              <a:rPr lang="es-MX" smtClean="0"/>
              <a:t>16/05/2018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290DC-3E19-4945-844F-B248DD119B8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53405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8673B-2F4B-42CB-9FC6-40A7EBC15D3B}" type="datetimeFigureOut">
              <a:rPr lang="es-MX" smtClean="0"/>
              <a:t>16/05/2018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290DC-3E19-4945-844F-B248DD119B8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439260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8673B-2F4B-42CB-9FC6-40A7EBC15D3B}" type="datetimeFigureOut">
              <a:rPr lang="es-MX" smtClean="0"/>
              <a:t>16/05/2018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290DC-3E19-4945-844F-B248DD119B8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605192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8673B-2F4B-42CB-9FC6-40A7EBC15D3B}" type="datetimeFigureOut">
              <a:rPr lang="es-MX" smtClean="0"/>
              <a:t>16/05/2018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290DC-3E19-4945-844F-B248DD119B8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75824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8673B-2F4B-42CB-9FC6-40A7EBC15D3B}" type="datetimeFigureOut">
              <a:rPr lang="es-MX" smtClean="0"/>
              <a:t>16/05/2018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290DC-3E19-4945-844F-B248DD119B8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03013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C8673B-2F4B-42CB-9FC6-40A7EBC15D3B}" type="datetimeFigureOut">
              <a:rPr lang="es-MX" smtClean="0"/>
              <a:t>16/05/2018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290DC-3E19-4945-844F-B248DD119B8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45650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14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755576" y="1988840"/>
            <a:ext cx="7772400" cy="1362075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4800" b="1" dirty="0" smtClean="0">
                <a:solidFill>
                  <a:srgbClr val="FF0000"/>
                </a:solidFill>
                <a:latin typeface="Bookman Old Style" pitchFamily="18" charset="0"/>
              </a:rPr>
              <a:t>RICKETTSIOSIS</a:t>
            </a:r>
            <a:endParaRPr lang="es-MX" sz="48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pic>
        <p:nvPicPr>
          <p:cNvPr id="5" name="Picture 125" descr="LOGO ZOO NVO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b="16346"/>
          <a:stretch/>
        </p:blipFill>
        <p:spPr bwMode="auto">
          <a:xfrm>
            <a:off x="7524328" y="260648"/>
            <a:ext cx="1280458" cy="975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6 Conector recto"/>
          <p:cNvCxnSpPr/>
          <p:nvPr/>
        </p:nvCxnSpPr>
        <p:spPr>
          <a:xfrm>
            <a:off x="971600" y="2924944"/>
            <a:ext cx="6264696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8" name="7 Imagen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2429445"/>
            <a:ext cx="1080120" cy="107156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9" r="73783"/>
          <a:stretch/>
        </p:blipFill>
        <p:spPr bwMode="auto">
          <a:xfrm>
            <a:off x="396044" y="141911"/>
            <a:ext cx="2195736" cy="1212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2219338" y="3244334"/>
            <a:ext cx="47053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3200" b="1" dirty="0"/>
              <a:t>SANTA CRUZ DEL MOGOTE</a:t>
            </a:r>
          </a:p>
        </p:txBody>
      </p:sp>
    </p:spTree>
    <p:extLst>
      <p:ext uri="{BB962C8B-B14F-4D97-AF65-F5344CB8AC3E}">
        <p14:creationId xmlns:p14="http://schemas.microsoft.com/office/powerpoint/2010/main" val="32503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306942" y="1485938"/>
            <a:ext cx="849694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26 Marzo 2018.  inicia cuadro clínico con escalofrió , sudoración,  artralgias  </a:t>
            </a:r>
            <a:r>
              <a:rPr lang="es-MX" dirty="0" err="1" smtClean="0"/>
              <a:t>hiporexia</a:t>
            </a:r>
            <a:r>
              <a:rPr lang="es-MX" dirty="0" smtClean="0"/>
              <a:t>  .</a:t>
            </a:r>
          </a:p>
          <a:p>
            <a:endParaRPr lang="es-MX" dirty="0" smtClean="0"/>
          </a:p>
          <a:p>
            <a:pPr marL="342900" indent="-342900">
              <a:buAutoNum type="arabicPlain" startAt="29"/>
            </a:pPr>
            <a:r>
              <a:rPr lang="es-MX" dirty="0" smtClean="0"/>
              <a:t>Marzo 2018.  acude a particular , Tx. </a:t>
            </a:r>
            <a:r>
              <a:rPr lang="es-MX" dirty="0" err="1" smtClean="0"/>
              <a:t>timetropin</a:t>
            </a:r>
            <a:r>
              <a:rPr lang="es-MX" dirty="0" smtClean="0"/>
              <a:t>/sulfametoxazol  y naproxeno.</a:t>
            </a:r>
          </a:p>
          <a:p>
            <a:endParaRPr lang="es-MX" dirty="0" smtClean="0"/>
          </a:p>
          <a:p>
            <a:r>
              <a:rPr lang="es-MX" dirty="0" smtClean="0"/>
              <a:t>02 </a:t>
            </a:r>
            <a:r>
              <a:rPr lang="es-MX" dirty="0" smtClean="0"/>
              <a:t>Abril 2018 .  H.R. 15 Charcas,  Dx. Faringoamigdalitis  Tx. de Bencilpenicilina  y paracetamol.</a:t>
            </a:r>
          </a:p>
          <a:p>
            <a:endParaRPr lang="es-MX" dirty="0" smtClean="0"/>
          </a:p>
          <a:p>
            <a:r>
              <a:rPr lang="es-MX" dirty="0" smtClean="0"/>
              <a:t>04 Abril 2018  referido por UMR Ranchito de Coronados nuevamente acude a HR15</a:t>
            </a:r>
          </a:p>
          <a:p>
            <a:r>
              <a:rPr lang="es-MX" dirty="0"/>
              <a:t>p</a:t>
            </a:r>
            <a:r>
              <a:rPr lang="es-MX" dirty="0" smtClean="0"/>
              <a:t>or dolor abdominal en epigastrio que irradia a mesogastrio , valorado por residente de cirugía, se diagnostica apendicitis aguda complicada modificada por antibióticos.</a:t>
            </a:r>
          </a:p>
          <a:p>
            <a:r>
              <a:rPr lang="es-MX" dirty="0" smtClean="0"/>
              <a:t>Paciente  en choque séptico con dos fallas orgánicas (renal y hematológica con trombocitopenia, es referido a Hospital  Central «Dr. Ignacio Morones Prieto, por requerir </a:t>
            </a:r>
          </a:p>
          <a:p>
            <a:r>
              <a:rPr lang="es-MX" dirty="0" smtClean="0"/>
              <a:t>Terapia intensiva  posterior a cirugía y necesidad de concentrado plaquetario (Plaquetas 40,000).</a:t>
            </a:r>
          </a:p>
        </p:txBody>
      </p:sp>
      <p:sp>
        <p:nvSpPr>
          <p:cNvPr id="3" name="2 CuadroTexto"/>
          <p:cNvSpPr txBox="1"/>
          <p:nvPr/>
        </p:nvSpPr>
        <p:spPr>
          <a:xfrm>
            <a:off x="2627784" y="332656"/>
            <a:ext cx="36419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3200" b="1" dirty="0" smtClean="0"/>
              <a:t>EVOLUCIÓN CLÍNICA</a:t>
            </a:r>
            <a:endParaRPr lang="es-MX" sz="3200" b="1" dirty="0"/>
          </a:p>
        </p:txBody>
      </p:sp>
    </p:spTree>
    <p:extLst>
      <p:ext uri="{BB962C8B-B14F-4D97-AF65-F5344CB8AC3E}">
        <p14:creationId xmlns:p14="http://schemas.microsoft.com/office/powerpoint/2010/main" val="3250692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627784" y="332656"/>
            <a:ext cx="36419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3200" b="1" dirty="0" smtClean="0"/>
              <a:t>EVOLUCIÓN CLÍNICA</a:t>
            </a:r>
            <a:endParaRPr lang="es-MX" sz="3200" b="1" dirty="0"/>
          </a:p>
        </p:txBody>
      </p:sp>
      <p:sp>
        <p:nvSpPr>
          <p:cNvPr id="3" name="2 CuadroTexto"/>
          <p:cNvSpPr txBox="1"/>
          <p:nvPr/>
        </p:nvSpPr>
        <p:spPr>
          <a:xfrm>
            <a:off x="899592" y="19168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MX" dirty="0"/>
          </a:p>
        </p:txBody>
      </p:sp>
      <p:sp>
        <p:nvSpPr>
          <p:cNvPr id="5" name="4 CuadroTexto"/>
          <p:cNvSpPr txBox="1"/>
          <p:nvPr/>
        </p:nvSpPr>
        <p:spPr>
          <a:xfrm>
            <a:off x="251521" y="1582239"/>
            <a:ext cx="849694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05 abril 2018, ingresa a Hospital </a:t>
            </a:r>
            <a:r>
              <a:rPr lang="es-MX" dirty="0"/>
              <a:t>C</a:t>
            </a:r>
            <a:r>
              <a:rPr lang="es-MX" dirty="0" smtClean="0"/>
              <a:t>entral  diagnosticándose sepsis abdominal, choque séptico y apendicitis aguda, se ingresa a quirófano encontrando sólo líquido libre inflamatorio, se clasifica como laparotomía blanca.</a:t>
            </a:r>
          </a:p>
          <a:p>
            <a:endParaRPr lang="es-MX" dirty="0"/>
          </a:p>
          <a:p>
            <a:r>
              <a:rPr lang="es-MX" dirty="0" smtClean="0"/>
              <a:t>06 abril 2018 en terapia intensiva  se envían muestras para </a:t>
            </a:r>
            <a:r>
              <a:rPr lang="es-MX" dirty="0"/>
              <a:t>D</a:t>
            </a:r>
            <a:r>
              <a:rPr lang="es-MX" dirty="0" smtClean="0"/>
              <a:t>enge, </a:t>
            </a:r>
            <a:r>
              <a:rPr lang="es-MX" dirty="0"/>
              <a:t>Z</a:t>
            </a:r>
            <a:r>
              <a:rPr lang="es-MX" dirty="0" smtClean="0"/>
              <a:t>ika y Chikungunya.</a:t>
            </a:r>
          </a:p>
          <a:p>
            <a:endParaRPr lang="es-MX" dirty="0" smtClean="0"/>
          </a:p>
          <a:p>
            <a:r>
              <a:rPr lang="es-MX" dirty="0" smtClean="0"/>
              <a:t>07 abril 2018 se sospecha de meningococo, rickettsiosis y leptospira, se inicia tratamiento con Doxiciclina IV. Ceftrioxona, Claritromicina y </a:t>
            </a:r>
            <a:r>
              <a:rPr lang="es-MX" dirty="0"/>
              <a:t>T</a:t>
            </a:r>
            <a:r>
              <a:rPr lang="es-MX" dirty="0" smtClean="0"/>
              <a:t>igeciclina, presentando leve mejoría.</a:t>
            </a:r>
          </a:p>
          <a:p>
            <a:endParaRPr lang="es-MX" dirty="0" smtClean="0"/>
          </a:p>
          <a:p>
            <a:r>
              <a:rPr lang="es-MX" dirty="0" smtClean="0"/>
              <a:t>09  abril 2018, resultado positivo a Zika.</a:t>
            </a:r>
          </a:p>
          <a:p>
            <a:endParaRPr lang="es-MX" dirty="0"/>
          </a:p>
          <a:p>
            <a:r>
              <a:rPr lang="es-MX" dirty="0" smtClean="0"/>
              <a:t>10  abril 2018, el paciente fallece a las 14:30 hrs.</a:t>
            </a:r>
          </a:p>
          <a:p>
            <a:endParaRPr lang="es-MX" dirty="0"/>
          </a:p>
          <a:p>
            <a:r>
              <a:rPr lang="es-MX" dirty="0" smtClean="0"/>
              <a:t>16 abril 2018  INDRE resultado positivo a </a:t>
            </a:r>
            <a:r>
              <a:rPr lang="es-MX" dirty="0"/>
              <a:t>R</a:t>
            </a:r>
            <a:r>
              <a:rPr lang="es-MX" dirty="0" smtClean="0"/>
              <a:t>ickettsia spp.</a:t>
            </a:r>
          </a:p>
          <a:p>
            <a:endParaRPr lang="es-MX" dirty="0"/>
          </a:p>
          <a:p>
            <a:r>
              <a:rPr lang="es-MX" dirty="0" smtClean="0"/>
              <a:t>20 Abril 2018 INDRE caracteriza como Rickettsia rickettsii.</a:t>
            </a:r>
          </a:p>
        </p:txBody>
      </p:sp>
    </p:spTree>
    <p:extLst>
      <p:ext uri="{BB962C8B-B14F-4D97-AF65-F5344CB8AC3E}">
        <p14:creationId xmlns:p14="http://schemas.microsoft.com/office/powerpoint/2010/main" val="1322101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395536" y="6525344"/>
            <a:ext cx="819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*INEGI</a:t>
            </a:r>
            <a:endParaRPr lang="es-MX" dirty="0"/>
          </a:p>
        </p:txBody>
      </p:sp>
      <p:sp>
        <p:nvSpPr>
          <p:cNvPr id="5" name="4 Rectángulo redondeado"/>
          <p:cNvSpPr/>
          <p:nvPr/>
        </p:nvSpPr>
        <p:spPr>
          <a:xfrm>
            <a:off x="1043608" y="980728"/>
            <a:ext cx="3024336" cy="403244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9" name="8 Rectángulo"/>
          <p:cNvSpPr/>
          <p:nvPr/>
        </p:nvSpPr>
        <p:spPr>
          <a:xfrm>
            <a:off x="179512" y="961631"/>
            <a:ext cx="5544616" cy="461664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s-MX" sz="2400" b="1" dirty="0" smtClean="0">
                <a:solidFill>
                  <a:schemeClr val="tx1"/>
                </a:solidFill>
              </a:rPr>
              <a:t>SANTA CRUZ DEL MOGOTE</a:t>
            </a:r>
          </a:p>
          <a:p>
            <a:endParaRPr lang="es-MX" b="1" dirty="0" smtClean="0">
              <a:solidFill>
                <a:schemeClr val="tx1"/>
              </a:solidFill>
            </a:endParaRPr>
          </a:p>
          <a:p>
            <a:r>
              <a:rPr lang="es-MX" dirty="0">
                <a:solidFill>
                  <a:schemeClr val="tx1"/>
                </a:solidFill>
              </a:rPr>
              <a:t>L</a:t>
            </a:r>
            <a:r>
              <a:rPr lang="es-MX" dirty="0" smtClean="0">
                <a:solidFill>
                  <a:schemeClr val="tx1"/>
                </a:solidFill>
              </a:rPr>
              <a:t>a Localidad de Santa Cruz del Mogote está situado en el Municipio de Catorce .</a:t>
            </a:r>
          </a:p>
          <a:p>
            <a:endParaRPr lang="es-MX" dirty="0">
              <a:solidFill>
                <a:schemeClr val="tx1"/>
              </a:solidFill>
            </a:endParaRPr>
          </a:p>
          <a:p>
            <a:r>
              <a:rPr lang="es-MX" dirty="0" smtClean="0">
                <a:solidFill>
                  <a:schemeClr val="tx1"/>
                </a:solidFill>
              </a:rPr>
              <a:t> 1940 metros de altitud.</a:t>
            </a:r>
          </a:p>
          <a:p>
            <a:endParaRPr lang="es-MX" dirty="0">
              <a:solidFill>
                <a:schemeClr val="tx1"/>
              </a:solidFill>
            </a:endParaRPr>
          </a:p>
          <a:p>
            <a:endParaRPr lang="es-MX" dirty="0" smtClean="0">
              <a:solidFill>
                <a:schemeClr val="tx1"/>
              </a:solidFill>
            </a:endParaRPr>
          </a:p>
          <a:p>
            <a:r>
              <a:rPr lang="es-MX" dirty="0" smtClean="0">
                <a:solidFill>
                  <a:schemeClr val="tx1"/>
                </a:solidFill>
              </a:rPr>
              <a:t>*133 habitantes (71 hombres y 62 mujeres).</a:t>
            </a:r>
            <a:endParaRPr lang="es-MX" dirty="0">
              <a:solidFill>
                <a:schemeClr val="tx1"/>
              </a:solidFill>
            </a:endParaRPr>
          </a:p>
          <a:p>
            <a:r>
              <a:rPr lang="es-MX" dirty="0" smtClean="0">
                <a:solidFill>
                  <a:schemeClr val="tx1"/>
                </a:solidFill>
              </a:rPr>
              <a:t>*El 3,76% de la población es analfabeta. </a:t>
            </a:r>
          </a:p>
          <a:p>
            <a:r>
              <a:rPr lang="es-MX" dirty="0" smtClean="0">
                <a:solidFill>
                  <a:schemeClr val="tx1"/>
                </a:solidFill>
              </a:rPr>
              <a:t>*El grado de escolaridad es del 6.38 .</a:t>
            </a:r>
          </a:p>
          <a:p>
            <a:endParaRPr lang="es-MX" dirty="0">
              <a:solidFill>
                <a:schemeClr val="tx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s-MX" dirty="0" smtClean="0">
                <a:solidFill>
                  <a:schemeClr val="tx1"/>
                </a:solidFill>
              </a:rPr>
              <a:t>39 lotes con 53 viviendas .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MX" dirty="0" smtClean="0">
                <a:solidFill>
                  <a:schemeClr val="tx1"/>
                </a:solidFill>
              </a:rPr>
              <a:t> 70,37% cuentan con electricidad.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MX" dirty="0" smtClean="0">
                <a:solidFill>
                  <a:schemeClr val="tx1"/>
                </a:solidFill>
              </a:rPr>
              <a:t>3,70% tienen agua entubada</a:t>
            </a:r>
            <a:r>
              <a:rPr lang="es-MX" dirty="0">
                <a:solidFill>
                  <a:schemeClr val="tx1"/>
                </a:solidFill>
              </a:rPr>
              <a:t>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MX" dirty="0" smtClean="0">
                <a:solidFill>
                  <a:schemeClr val="tx1"/>
                </a:solidFill>
              </a:rPr>
              <a:t>77,78% tiene letrina.</a:t>
            </a:r>
          </a:p>
        </p:txBody>
      </p:sp>
      <p:pic>
        <p:nvPicPr>
          <p:cNvPr id="1026" name="Picture 2" descr="E: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9156" y="1844824"/>
            <a:ext cx="3332185" cy="3384376"/>
          </a:xfrm>
          <a:prstGeom prst="rect">
            <a:avLst/>
          </a:prstGeom>
          <a:noFill/>
          <a:effectLst>
            <a:glow rad="101600">
              <a:schemeClr val="accent6">
                <a:lumMod val="50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2971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1331640" y="476672"/>
            <a:ext cx="6840760" cy="255454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MX" sz="2000" dirty="0" smtClean="0"/>
              <a:t>Cuenta con jardín de niños, primaria y secundaria.</a:t>
            </a:r>
          </a:p>
          <a:p>
            <a:endParaRPr lang="es-MX" sz="2000" dirty="0"/>
          </a:p>
          <a:p>
            <a:r>
              <a:rPr lang="es-MX" sz="2000" dirty="0" smtClean="0"/>
              <a:t>Su principal actividad productiva es la  ganadería (caprinocutura)</a:t>
            </a:r>
          </a:p>
          <a:p>
            <a:r>
              <a:rPr lang="es-MX" sz="2000" dirty="0" smtClean="0"/>
              <a:t>Y en menor grado la agricultura de temporal para autoconsumo.</a:t>
            </a:r>
          </a:p>
          <a:p>
            <a:endParaRPr lang="es-MX" sz="2000" dirty="0"/>
          </a:p>
          <a:p>
            <a:r>
              <a:rPr lang="es-MX" sz="2000" dirty="0" smtClean="0"/>
              <a:t>Aunque su principal fuente de ingresos son las remesas de los migrantes.</a:t>
            </a:r>
            <a:endParaRPr lang="es-MX" sz="2000" dirty="0"/>
          </a:p>
        </p:txBody>
      </p:sp>
      <p:pic>
        <p:nvPicPr>
          <p:cNvPr id="1026" name="Picture 2" descr="C:\Users\Zoonosis\Desktop\rick\IMG_20180425_155028 - copia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9" t="21208" r="1867" b="40501"/>
          <a:stretch/>
        </p:blipFill>
        <p:spPr bwMode="auto">
          <a:xfrm>
            <a:off x="395536" y="3316649"/>
            <a:ext cx="4032448" cy="3098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34" t="26299" r="39480" b="38879"/>
          <a:stretch/>
        </p:blipFill>
        <p:spPr bwMode="auto">
          <a:xfrm>
            <a:off x="4771074" y="3282260"/>
            <a:ext cx="3708412" cy="3098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4304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83" t="13384" r="28424" b="15026"/>
          <a:stretch/>
        </p:blipFill>
        <p:spPr bwMode="auto">
          <a:xfrm>
            <a:off x="1475656" y="764704"/>
            <a:ext cx="6696744" cy="5256584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9230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54" t="12769" r="29039" b="17692"/>
          <a:stretch/>
        </p:blipFill>
        <p:spPr bwMode="auto">
          <a:xfrm>
            <a:off x="1187624" y="850501"/>
            <a:ext cx="6840760" cy="5482311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513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947538" y="324524"/>
            <a:ext cx="5144742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MX" sz="2000" b="1" dirty="0" smtClean="0"/>
              <a:t>ACCIONES REALIZADAS DURANTE EL BLOQUEO</a:t>
            </a:r>
            <a:endParaRPr lang="es-MX" sz="2000" b="1" dirty="0"/>
          </a:p>
        </p:txBody>
      </p:sp>
      <p:sp>
        <p:nvSpPr>
          <p:cNvPr id="4" name="3 CuadroTexto"/>
          <p:cNvSpPr txBox="1"/>
          <p:nvPr/>
        </p:nvSpPr>
        <p:spPr>
          <a:xfrm>
            <a:off x="265730" y="1124744"/>
            <a:ext cx="4420986" cy="501675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s-MX" sz="2000" dirty="0">
                <a:solidFill>
                  <a:schemeClr val="tx1"/>
                </a:solidFill>
              </a:rPr>
              <a:t>La Jurisdicción </a:t>
            </a:r>
            <a:r>
              <a:rPr lang="es-MX" sz="2000" dirty="0" smtClean="0">
                <a:solidFill>
                  <a:schemeClr val="tx1"/>
                </a:solidFill>
              </a:rPr>
              <a:t>Sanitaria No. II  </a:t>
            </a:r>
            <a:r>
              <a:rPr lang="es-MX" sz="2000" dirty="0">
                <a:solidFill>
                  <a:schemeClr val="tx1"/>
                </a:solidFill>
              </a:rPr>
              <a:t>y personal de IMSS acuden ha hacer barrido casa a casa </a:t>
            </a:r>
            <a:r>
              <a:rPr lang="es-MX" sz="2000" dirty="0" smtClean="0">
                <a:solidFill>
                  <a:schemeClr val="tx1"/>
                </a:solidFill>
              </a:rPr>
              <a:t>para </a:t>
            </a:r>
            <a:r>
              <a:rPr lang="es-MX" sz="2000" dirty="0">
                <a:solidFill>
                  <a:schemeClr val="tx1"/>
                </a:solidFill>
              </a:rPr>
              <a:t>detectar </a:t>
            </a:r>
            <a:r>
              <a:rPr lang="es-MX" sz="2000" dirty="0" smtClean="0">
                <a:solidFill>
                  <a:schemeClr val="tx1"/>
                </a:solidFill>
              </a:rPr>
              <a:t>más </a:t>
            </a:r>
            <a:r>
              <a:rPr lang="es-MX" sz="2000" dirty="0">
                <a:solidFill>
                  <a:schemeClr val="tx1"/>
                </a:solidFill>
              </a:rPr>
              <a:t>casos probables</a:t>
            </a:r>
            <a:r>
              <a:rPr lang="es-MX" sz="2000" dirty="0" smtClean="0">
                <a:solidFill>
                  <a:schemeClr val="tx1"/>
                </a:solidFill>
              </a:rPr>
              <a:t>.</a:t>
            </a:r>
          </a:p>
          <a:p>
            <a:endParaRPr lang="es-MX" sz="2000" dirty="0">
              <a:solidFill>
                <a:schemeClr val="tx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s-MX" sz="2000" dirty="0" smtClean="0">
                <a:solidFill>
                  <a:schemeClr val="tx1"/>
                </a:solidFill>
              </a:rPr>
              <a:t>Se notificó a la promotora </a:t>
            </a:r>
            <a:r>
              <a:rPr lang="es-MX" sz="2000" dirty="0" smtClean="0">
                <a:solidFill>
                  <a:schemeClr val="tx1"/>
                </a:solidFill>
              </a:rPr>
              <a:t>comunitaria* </a:t>
            </a:r>
            <a:r>
              <a:rPr lang="es-MX" sz="2000" dirty="0" smtClean="0">
                <a:solidFill>
                  <a:schemeClr val="tx1"/>
                </a:solidFill>
              </a:rPr>
              <a:t>del padecimiento  sobre el cual se realizarían las acciones.</a:t>
            </a:r>
          </a:p>
          <a:p>
            <a:endParaRPr lang="es-MX" sz="2000" dirty="0" smtClean="0">
              <a:solidFill>
                <a:schemeClr val="tx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s-MX" sz="2000" dirty="0" smtClean="0">
                <a:solidFill>
                  <a:schemeClr val="tx1"/>
                </a:solidFill>
              </a:rPr>
              <a:t>Se verificó el censo de mascotas existentes en la comunidad.  (VAC).</a:t>
            </a:r>
          </a:p>
          <a:p>
            <a:endParaRPr lang="es-MX" sz="2000" dirty="0" smtClean="0">
              <a:solidFill>
                <a:schemeClr val="tx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s-MX" sz="2000" dirty="0" smtClean="0">
                <a:solidFill>
                  <a:schemeClr val="tx1"/>
                </a:solidFill>
              </a:rPr>
              <a:t>Se notificó de las acciones que se realizarían en la comunidad  para que brinden las facilidades al personal.</a:t>
            </a:r>
          </a:p>
          <a:p>
            <a:endParaRPr lang="es-MX" sz="2000" dirty="0">
              <a:solidFill>
                <a:schemeClr val="tx1"/>
              </a:solidFill>
            </a:endParaRPr>
          </a:p>
        </p:txBody>
      </p:sp>
      <p:pic>
        <p:nvPicPr>
          <p:cNvPr id="2051" name="Picture 3" descr="C:\Users\Zoonosis\Desktop\rick\20180425_1453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480" y="1124745"/>
            <a:ext cx="4283969" cy="5016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4531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65730" y="1124744"/>
            <a:ext cx="4420986" cy="5016758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0"/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s-MX" sz="2000" dirty="0" smtClean="0">
                <a:solidFill>
                  <a:schemeClr val="tx1"/>
                </a:solidFill>
              </a:rPr>
              <a:t>En la comunidad existe una población de 84 caninos.</a:t>
            </a:r>
          </a:p>
          <a:p>
            <a:pPr marL="285750" indent="-285750">
              <a:buFont typeface="Arial" pitchFamily="34" charset="0"/>
              <a:buChar char="•"/>
            </a:pPr>
            <a:endParaRPr lang="es-MX" sz="2000" dirty="0" smtClean="0">
              <a:solidFill>
                <a:schemeClr val="tx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s-MX" sz="2000" dirty="0">
                <a:solidFill>
                  <a:schemeClr val="tx1"/>
                </a:solidFill>
              </a:rPr>
              <a:t>L</a:t>
            </a:r>
            <a:r>
              <a:rPr lang="es-MX" sz="2000" dirty="0" smtClean="0">
                <a:solidFill>
                  <a:schemeClr val="tx1"/>
                </a:solidFill>
              </a:rPr>
              <a:t>a mayoría son perros de raza criolla y de talla grande.</a:t>
            </a:r>
          </a:p>
          <a:p>
            <a:endParaRPr lang="es-MX" sz="2000" dirty="0">
              <a:solidFill>
                <a:schemeClr val="tx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s-MX" sz="2000" dirty="0" smtClean="0">
                <a:solidFill>
                  <a:schemeClr val="tx1"/>
                </a:solidFill>
              </a:rPr>
              <a:t>Son animales de alta estima ya que son una herramienta de trabajo.</a:t>
            </a:r>
          </a:p>
          <a:p>
            <a:endParaRPr lang="es-MX" sz="2000" dirty="0" smtClean="0">
              <a:solidFill>
                <a:schemeClr val="tx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s-MX" sz="2000" dirty="0" smtClean="0">
                <a:solidFill>
                  <a:schemeClr val="tx1"/>
                </a:solidFill>
              </a:rPr>
              <a:t>Habitan afuera de la vivienda, incluso viven con el ganado.</a:t>
            </a:r>
          </a:p>
          <a:p>
            <a:endParaRPr lang="es-MX" sz="2000" dirty="0" smtClean="0">
              <a:solidFill>
                <a:schemeClr val="tx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s-MX" sz="2000" dirty="0" smtClean="0">
                <a:solidFill>
                  <a:schemeClr val="tx1"/>
                </a:solidFill>
              </a:rPr>
              <a:t>La mayoría son perros autóctonos , solo algunos son traídos de Monterrey.</a:t>
            </a:r>
          </a:p>
          <a:p>
            <a:endParaRPr lang="es-MX" sz="2000" dirty="0">
              <a:solidFill>
                <a:schemeClr val="tx1"/>
              </a:solidFill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2629446" y="324524"/>
            <a:ext cx="388677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MX" sz="2400" b="1" dirty="0" smtClean="0"/>
              <a:t>VIGILANCIA ENTOMOLÓGICA</a:t>
            </a:r>
            <a:endParaRPr lang="es-MX" sz="2400" b="1" dirty="0"/>
          </a:p>
        </p:txBody>
      </p:sp>
      <p:pic>
        <p:nvPicPr>
          <p:cNvPr id="3074" name="Picture 2" descr="C:\Users\Zoonosis\Desktop\rick\IMG-20180511-WA00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717" y="1158956"/>
            <a:ext cx="4313438" cy="2325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Zoonosis\Desktop\rick\20180425_1244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8076" y="3484085"/>
            <a:ext cx="4312079" cy="2664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001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65730" y="801280"/>
            <a:ext cx="4420986" cy="594008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s-MX" sz="2000" dirty="0" smtClean="0">
                <a:solidFill>
                  <a:schemeClr val="tx1"/>
                </a:solidFill>
              </a:rPr>
              <a:t>De los  84 caninos sólo se pudieron revisar 81 ya que de 3 sus propietarios se mostraron renuentes.</a:t>
            </a:r>
          </a:p>
          <a:p>
            <a:endParaRPr lang="es-MX" sz="2000" dirty="0" smtClean="0">
              <a:solidFill>
                <a:schemeClr val="tx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s-MX" sz="2000" dirty="0" smtClean="0">
                <a:solidFill>
                  <a:schemeClr val="tx1"/>
                </a:solidFill>
              </a:rPr>
              <a:t>Se revisó sistemáticamente cada animal en espacios interdigitales, dorso, pliegues y  cabeza  .</a:t>
            </a:r>
          </a:p>
          <a:p>
            <a:endParaRPr lang="es-MX" sz="2000" dirty="0">
              <a:solidFill>
                <a:schemeClr val="tx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s-MX" sz="2000" dirty="0" smtClean="0">
                <a:solidFill>
                  <a:schemeClr val="tx1"/>
                </a:solidFill>
              </a:rPr>
              <a:t>28.3 % de los perros tenían garrapatas  (23).</a:t>
            </a:r>
          </a:p>
          <a:p>
            <a:endParaRPr lang="es-MX" sz="2000" dirty="0" smtClean="0">
              <a:solidFill>
                <a:schemeClr val="tx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s-MX" sz="2000" dirty="0" smtClean="0">
                <a:solidFill>
                  <a:schemeClr val="tx1"/>
                </a:solidFill>
              </a:rPr>
              <a:t>100% de las garrapatas fueron localizadas en conducto auditivo (41 especímenes).</a:t>
            </a:r>
          </a:p>
          <a:p>
            <a:pPr marL="285750" indent="-285750">
              <a:buFont typeface="Arial" pitchFamily="34" charset="0"/>
              <a:buChar char="•"/>
            </a:pPr>
            <a:endParaRPr lang="es-MX" sz="2000" dirty="0" smtClean="0">
              <a:solidFill>
                <a:schemeClr val="tx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s-MX" sz="2000" dirty="0" smtClean="0">
                <a:solidFill>
                  <a:schemeClr val="tx1"/>
                </a:solidFill>
              </a:rPr>
              <a:t>La mayoría en fase adulta.</a:t>
            </a:r>
          </a:p>
          <a:p>
            <a:endParaRPr lang="es-MX" sz="2000" dirty="0" smtClean="0">
              <a:solidFill>
                <a:schemeClr val="tx1"/>
              </a:solidFill>
            </a:endParaRPr>
          </a:p>
          <a:p>
            <a:endParaRPr lang="es-MX" sz="2000" dirty="0" smtClean="0">
              <a:solidFill>
                <a:schemeClr val="tx1"/>
              </a:solidFill>
            </a:endParaRPr>
          </a:p>
          <a:p>
            <a:endParaRPr lang="es-MX" sz="2000" dirty="0">
              <a:solidFill>
                <a:schemeClr val="tx1"/>
              </a:solidFill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2629446" y="324524"/>
            <a:ext cx="388677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MX" sz="2400" b="1" dirty="0" smtClean="0"/>
              <a:t>VIGILANCIA ENTOMOLÓGICA</a:t>
            </a:r>
            <a:endParaRPr lang="es-MX" sz="2400" b="1" dirty="0"/>
          </a:p>
        </p:txBody>
      </p:sp>
      <p:pic>
        <p:nvPicPr>
          <p:cNvPr id="4" name="Picture 3" descr="C:\Users\Zoonosis\Desktop\rick\IMG-20180511-WA00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716" y="818477"/>
            <a:ext cx="4133756" cy="313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Zoonosis\Desktop\rick\IMG-20180511-WA00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2917" y="4005064"/>
            <a:ext cx="4063380" cy="270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9809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361931" y="980728"/>
            <a:ext cx="4420986" cy="535531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MX" b="1" dirty="0" smtClean="0">
                <a:solidFill>
                  <a:schemeClr val="tx1"/>
                </a:solidFill>
              </a:rPr>
              <a:t>ÍNDICE DE INFESTACIÓN: 28.3</a:t>
            </a:r>
            <a:endParaRPr lang="es-MX" b="1" dirty="0">
              <a:solidFill>
                <a:schemeClr val="tx1"/>
              </a:solidFill>
            </a:endParaRPr>
          </a:p>
          <a:p>
            <a:r>
              <a:rPr lang="es-MX" dirty="0" smtClean="0">
                <a:solidFill>
                  <a:schemeClr val="tx1"/>
                </a:solidFill>
              </a:rPr>
              <a:t>Establece el Porcentaje de perros con presencia de garrapatas</a:t>
            </a:r>
            <a:r>
              <a:rPr lang="es-MX" dirty="0">
                <a:solidFill>
                  <a:schemeClr val="tx1"/>
                </a:solidFill>
              </a:rPr>
              <a:t>.</a:t>
            </a:r>
            <a:endParaRPr lang="es-MX" dirty="0" smtClean="0">
              <a:solidFill>
                <a:schemeClr val="tx1"/>
              </a:solidFill>
            </a:endParaRPr>
          </a:p>
          <a:p>
            <a:endParaRPr lang="es-MX" dirty="0" smtClean="0">
              <a:solidFill>
                <a:schemeClr val="tx1"/>
              </a:solidFill>
            </a:endParaRPr>
          </a:p>
          <a:p>
            <a:r>
              <a:rPr lang="es-MX" b="1" dirty="0" smtClean="0">
                <a:solidFill>
                  <a:schemeClr val="tx1"/>
                </a:solidFill>
              </a:rPr>
              <a:t>ÍNDICE DE DENSIDAD: 0.5</a:t>
            </a:r>
            <a:endParaRPr lang="es-MX" b="1" dirty="0">
              <a:solidFill>
                <a:schemeClr val="tx1"/>
              </a:solidFill>
            </a:endParaRPr>
          </a:p>
          <a:p>
            <a:r>
              <a:rPr lang="es-MX" dirty="0" smtClean="0">
                <a:solidFill>
                  <a:schemeClr val="tx1"/>
                </a:solidFill>
              </a:rPr>
              <a:t>Expresa el promedio de garrapatas presentes por perro en toda el área estudiada</a:t>
            </a:r>
            <a:r>
              <a:rPr lang="es-MX" dirty="0">
                <a:solidFill>
                  <a:schemeClr val="tx1"/>
                </a:solidFill>
              </a:rPr>
              <a:t>.</a:t>
            </a:r>
            <a:r>
              <a:rPr lang="es-MX" dirty="0" smtClean="0">
                <a:solidFill>
                  <a:schemeClr val="tx1"/>
                </a:solidFill>
              </a:rPr>
              <a:t>.</a:t>
            </a:r>
          </a:p>
          <a:p>
            <a:endParaRPr lang="es-MX" dirty="0">
              <a:solidFill>
                <a:schemeClr val="tx1"/>
              </a:solidFill>
            </a:endParaRPr>
          </a:p>
          <a:p>
            <a:r>
              <a:rPr lang="es-MX" b="1" dirty="0" smtClean="0">
                <a:solidFill>
                  <a:schemeClr val="tx1"/>
                </a:solidFill>
              </a:rPr>
              <a:t>ÍNDICE DE</a:t>
            </a:r>
            <a:r>
              <a:rPr lang="es-MX" b="1" dirty="0">
                <a:solidFill>
                  <a:schemeClr val="tx1"/>
                </a:solidFill>
              </a:rPr>
              <a:t> </a:t>
            </a:r>
            <a:r>
              <a:rPr lang="es-MX" b="1" dirty="0" smtClean="0">
                <a:solidFill>
                  <a:schemeClr val="tx1"/>
                </a:solidFill>
              </a:rPr>
              <a:t>HACINAMIENTO: 1.7</a:t>
            </a:r>
            <a:endParaRPr lang="es-MX" b="1" dirty="0">
              <a:solidFill>
                <a:schemeClr val="tx1"/>
              </a:solidFill>
            </a:endParaRPr>
          </a:p>
          <a:p>
            <a:r>
              <a:rPr lang="es-MX" dirty="0" smtClean="0">
                <a:solidFill>
                  <a:schemeClr val="tx1"/>
                </a:solidFill>
              </a:rPr>
              <a:t>Expresa el</a:t>
            </a:r>
            <a:r>
              <a:rPr lang="es-MX" dirty="0">
                <a:solidFill>
                  <a:schemeClr val="tx1"/>
                </a:solidFill>
              </a:rPr>
              <a:t> </a:t>
            </a:r>
            <a:r>
              <a:rPr lang="es-MX" dirty="0" smtClean="0">
                <a:solidFill>
                  <a:schemeClr val="tx1"/>
                </a:solidFill>
              </a:rPr>
              <a:t>promedio de garrapatas presentes en los</a:t>
            </a:r>
            <a:r>
              <a:rPr lang="es-MX" dirty="0">
                <a:solidFill>
                  <a:schemeClr val="tx1"/>
                </a:solidFill>
              </a:rPr>
              <a:t> </a:t>
            </a:r>
            <a:r>
              <a:rPr lang="es-MX" dirty="0" smtClean="0">
                <a:solidFill>
                  <a:schemeClr val="tx1"/>
                </a:solidFill>
              </a:rPr>
              <a:t>perros </a:t>
            </a:r>
            <a:r>
              <a:rPr lang="es-MX" dirty="0" smtClean="0">
                <a:solidFill>
                  <a:schemeClr val="tx1"/>
                </a:solidFill>
              </a:rPr>
              <a:t>positivos.</a:t>
            </a:r>
            <a:endParaRPr lang="es-MX" dirty="0" smtClean="0">
              <a:solidFill>
                <a:schemeClr val="tx1"/>
              </a:solidFill>
            </a:endParaRPr>
          </a:p>
          <a:p>
            <a:r>
              <a:rPr lang="es-MX" dirty="0" smtClean="0">
                <a:solidFill>
                  <a:schemeClr val="tx1"/>
                </a:solidFill>
              </a:rPr>
              <a:t> </a:t>
            </a:r>
          </a:p>
          <a:p>
            <a:r>
              <a:rPr lang="es-MX" b="1" dirty="0" smtClean="0">
                <a:solidFill>
                  <a:schemeClr val="tx1"/>
                </a:solidFill>
              </a:rPr>
              <a:t>ÍNDICE DE COLONIZACIÓN: 0.02</a:t>
            </a:r>
            <a:endParaRPr lang="es-MX" b="1" dirty="0">
              <a:solidFill>
                <a:schemeClr val="tx1"/>
              </a:solidFill>
            </a:endParaRPr>
          </a:p>
          <a:p>
            <a:r>
              <a:rPr lang="es-MX" dirty="0" smtClean="0">
                <a:solidFill>
                  <a:schemeClr val="tx1"/>
                </a:solidFill>
              </a:rPr>
              <a:t>Expresa el porcentaje de  perros con generaciones nuevas de</a:t>
            </a:r>
            <a:endParaRPr lang="es-MX" dirty="0">
              <a:solidFill>
                <a:schemeClr val="tx1"/>
              </a:solidFill>
            </a:endParaRPr>
          </a:p>
          <a:p>
            <a:r>
              <a:rPr lang="es-MX" dirty="0" smtClean="0">
                <a:solidFill>
                  <a:schemeClr val="tx1"/>
                </a:solidFill>
              </a:rPr>
              <a:t>garrapatas, permite </a:t>
            </a:r>
            <a:r>
              <a:rPr lang="es-MX" dirty="0" smtClean="0">
                <a:solidFill>
                  <a:schemeClr val="tx1"/>
                </a:solidFill>
              </a:rPr>
              <a:t>identificar </a:t>
            </a:r>
            <a:r>
              <a:rPr lang="es-MX" dirty="0" smtClean="0">
                <a:solidFill>
                  <a:schemeClr val="tx1"/>
                </a:solidFill>
              </a:rPr>
              <a:t>la eclosión de poblaciones nuevas</a:t>
            </a:r>
          </a:p>
          <a:p>
            <a:endParaRPr lang="es-MX" dirty="0" smtClean="0">
              <a:solidFill>
                <a:schemeClr val="tx1"/>
              </a:solidFill>
            </a:endParaRPr>
          </a:p>
          <a:p>
            <a:endParaRPr lang="es-MX" dirty="0">
              <a:solidFill>
                <a:schemeClr val="tx1"/>
              </a:solidFill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2629446" y="324524"/>
            <a:ext cx="388677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MX" sz="2400" b="1" dirty="0" smtClean="0"/>
              <a:t>VIGILANCIA ENTOMOLÓGICA</a:t>
            </a:r>
            <a:endParaRPr lang="es-MX" sz="2400" b="1" dirty="0"/>
          </a:p>
        </p:txBody>
      </p:sp>
      <p:pic>
        <p:nvPicPr>
          <p:cNvPr id="2050" name="Picture 2" descr="C:\Users\Zoonosis\Desktop\rick\IMG-20180511-WA00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0495" y="802278"/>
            <a:ext cx="2690121" cy="3202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Zoonosis\Desktop\rick\IMG-20180511-WA00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8571" y="4149080"/>
            <a:ext cx="3013968" cy="2260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8360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6" descr="http://www.grupoavisur.com/fotos/textos/grieta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9" y="0"/>
            <a:ext cx="9132803" cy="6829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1 Título"/>
          <p:cNvSpPr txBox="1">
            <a:spLocks/>
          </p:cNvSpPr>
          <p:nvPr/>
        </p:nvSpPr>
        <p:spPr>
          <a:xfrm>
            <a:off x="421667" y="-74377"/>
            <a:ext cx="8229600" cy="95252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s-MX" sz="3600" b="1" dirty="0" smtClean="0"/>
              <a:t>Determinantes de Riesgo de Rickettsiosis</a:t>
            </a:r>
            <a:endParaRPr lang="es-MX" sz="3600" b="1" dirty="0"/>
          </a:p>
        </p:txBody>
      </p:sp>
      <p:sp>
        <p:nvSpPr>
          <p:cNvPr id="14" name="2 Marcador de contenido"/>
          <p:cNvSpPr txBox="1">
            <a:spLocks/>
          </p:cNvSpPr>
          <p:nvPr/>
        </p:nvSpPr>
        <p:spPr>
          <a:xfrm>
            <a:off x="179512" y="710413"/>
            <a:ext cx="6757445" cy="28429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1800" dirty="0" smtClean="0"/>
              <a:t>Los principales factores determinantes relacionados con la enfermedad son:</a:t>
            </a:r>
          </a:p>
          <a:p>
            <a:pPr marL="0" indent="0">
              <a:buFont typeface="Arial" pitchFamily="34" charset="0"/>
              <a:buNone/>
            </a:pPr>
            <a:endParaRPr lang="es-MX" sz="1800" dirty="0">
              <a:latin typeface="Century Gothic" panose="020B0502020202020204" pitchFamily="34" charset="0"/>
            </a:endParaRPr>
          </a:p>
        </p:txBody>
      </p:sp>
      <p:pic>
        <p:nvPicPr>
          <p:cNvPr id="15" name="Picture 2" descr="http://i.oem.com.mx/1016175c-2ae7-447c-84bf-64e2394d80c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621" y="4293096"/>
            <a:ext cx="2736304" cy="228025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s://linderonorte.files.wordpress.com/2015/08/img_9788-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240" y="1097286"/>
            <a:ext cx="2232247" cy="148816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http://www.gloobal.net/gimages/2139p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882049"/>
            <a:ext cx="2746277" cy="20597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http://picadurasdemosquitos.com/static-picadurasdemosquitos.com/img/picaduras-garrapata-en-ninos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9493" y="2541043"/>
            <a:ext cx="1527994" cy="137490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CuadroTexto 8"/>
          <p:cNvSpPr txBox="1"/>
          <p:nvPr/>
        </p:nvSpPr>
        <p:spPr>
          <a:xfrm>
            <a:off x="397830" y="1252335"/>
            <a:ext cx="3456000" cy="5040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latin typeface="Candara" panose="020E0502030303020204" pitchFamily="34" charset="0"/>
              </a:rPr>
              <a:t>Cambios socio - culturales</a:t>
            </a:r>
            <a:endParaRPr lang="es-MX" sz="2000" b="1" dirty="0">
              <a:latin typeface="Candara" panose="020E0502030303020204" pitchFamily="34" charset="0"/>
            </a:endParaRPr>
          </a:p>
        </p:txBody>
      </p:sp>
      <p:sp>
        <p:nvSpPr>
          <p:cNvPr id="20" name="CuadroTexto 9"/>
          <p:cNvSpPr txBox="1"/>
          <p:nvPr/>
        </p:nvSpPr>
        <p:spPr>
          <a:xfrm>
            <a:off x="1151205" y="2014648"/>
            <a:ext cx="4272452" cy="70788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latin typeface="Candara" panose="020E0502030303020204" pitchFamily="34" charset="0"/>
              </a:rPr>
              <a:t>Hacinamiento</a:t>
            </a:r>
          </a:p>
          <a:p>
            <a:pPr algn="ctr"/>
            <a:r>
              <a:rPr lang="es-MX" sz="2000" b="1" dirty="0" smtClean="0">
                <a:latin typeface="Candara" panose="020E0502030303020204" pitchFamily="34" charset="0"/>
              </a:rPr>
              <a:t>(calles sin pavimentar, maleza)</a:t>
            </a:r>
            <a:endParaRPr lang="es-MX" sz="2000" b="1" dirty="0">
              <a:latin typeface="Candara" panose="020E0502030303020204" pitchFamily="34" charset="0"/>
            </a:endParaRPr>
          </a:p>
        </p:txBody>
      </p:sp>
      <p:sp>
        <p:nvSpPr>
          <p:cNvPr id="21" name="CuadroTexto 10"/>
          <p:cNvSpPr txBox="1"/>
          <p:nvPr/>
        </p:nvSpPr>
        <p:spPr>
          <a:xfrm>
            <a:off x="193586" y="3030194"/>
            <a:ext cx="6760970" cy="64633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b="1" dirty="0" smtClean="0">
                <a:latin typeface="Candara" panose="020E0502030303020204" pitchFamily="34" charset="0"/>
              </a:rPr>
              <a:t>Malos hábitos de higiene y la convivencia con perros infestados de garrapatas</a:t>
            </a:r>
            <a:endParaRPr lang="es-MX" b="1" dirty="0">
              <a:latin typeface="Candara" panose="020E0502030303020204" pitchFamily="34" charset="0"/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683568" y="6573350"/>
            <a:ext cx="1442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CENAPRECE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87028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267744" y="980728"/>
            <a:ext cx="4420986" cy="193899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MX" sz="2000" dirty="0" smtClean="0">
                <a:solidFill>
                  <a:schemeClr val="tx1"/>
                </a:solidFill>
              </a:rPr>
              <a:t>Se recuperaron 41 especímenes, los cuales fueron clasificados (vectores) </a:t>
            </a:r>
            <a:r>
              <a:rPr lang="es-MX" sz="2000" dirty="0">
                <a:solidFill>
                  <a:schemeClr val="tx1"/>
                </a:solidFill>
              </a:rPr>
              <a:t>,</a:t>
            </a:r>
            <a:r>
              <a:rPr lang="es-MX" sz="2000" dirty="0" smtClean="0">
                <a:solidFill>
                  <a:schemeClr val="tx1"/>
                </a:solidFill>
              </a:rPr>
              <a:t>  conservados y enviados  al INDRE para su diagnóstico.  </a:t>
            </a:r>
          </a:p>
          <a:p>
            <a:endParaRPr lang="es-MX" sz="2000" dirty="0" smtClean="0">
              <a:solidFill>
                <a:schemeClr val="tx1"/>
              </a:solidFill>
            </a:endParaRPr>
          </a:p>
          <a:p>
            <a:endParaRPr lang="es-MX" sz="2000" dirty="0" smtClean="0">
              <a:solidFill>
                <a:schemeClr val="tx1"/>
              </a:solidFill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2629446" y="324524"/>
            <a:ext cx="388677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s-MX" sz="2400" b="1" dirty="0" smtClean="0"/>
              <a:t>VIGILANCIA ENTOMOLÓGICA</a:t>
            </a:r>
            <a:endParaRPr lang="es-MX" sz="2400" b="1" dirty="0"/>
          </a:p>
        </p:txBody>
      </p:sp>
      <p:pic>
        <p:nvPicPr>
          <p:cNvPr id="5122" name="Picture 2" descr="C:\Users\Zoonosis\Desktop\rick\IMG-20180511-WA00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434" y="3063160"/>
            <a:ext cx="2618023" cy="3490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Zoonosis\Desktop\rick\IMG-20180511-WA00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5973" y="3085159"/>
            <a:ext cx="2665513" cy="3554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368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2843808" y="503094"/>
            <a:ext cx="37409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 b="1" dirty="0" smtClean="0"/>
              <a:t>ECTODESPARACITACION</a:t>
            </a:r>
            <a:endParaRPr lang="es-MX" sz="2800" b="1" dirty="0"/>
          </a:p>
        </p:txBody>
      </p:sp>
      <p:sp>
        <p:nvSpPr>
          <p:cNvPr id="3" name="2 CuadroTexto"/>
          <p:cNvSpPr txBox="1"/>
          <p:nvPr/>
        </p:nvSpPr>
        <p:spPr>
          <a:xfrm>
            <a:off x="1634205" y="1124744"/>
            <a:ext cx="6408711" cy="120032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MX" dirty="0" smtClean="0"/>
              <a:t>Se aplicó tratamiento a los 81 animales revisados con </a:t>
            </a:r>
            <a:r>
              <a:rPr lang="es-MX" dirty="0" err="1" smtClean="0"/>
              <a:t>fipronil</a:t>
            </a:r>
            <a:r>
              <a:rPr lang="es-MX" dirty="0" smtClean="0"/>
              <a:t> al 1% de manera tópica.</a:t>
            </a:r>
          </a:p>
          <a:p>
            <a:r>
              <a:rPr lang="es-MX" dirty="0" smtClean="0"/>
              <a:t>Medicamento que tiene poder residual de 1 a 3 meses. Para paracitos externos e internos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683568" y="3353839"/>
            <a:ext cx="2808312" cy="203132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s-MX" dirty="0" smtClean="0">
                <a:solidFill>
                  <a:schemeClr val="tx1"/>
                </a:solidFill>
              </a:rPr>
              <a:t>De acuerdo a la población, desparasitan al Ganado periódicamente con organofosforados</a:t>
            </a:r>
            <a:r>
              <a:rPr lang="es-MX" dirty="0">
                <a:solidFill>
                  <a:schemeClr val="tx1"/>
                </a:solidFill>
              </a:rPr>
              <a:t> o</a:t>
            </a:r>
            <a:r>
              <a:rPr lang="es-MX" dirty="0" smtClean="0">
                <a:solidFill>
                  <a:schemeClr val="tx1"/>
                </a:solidFill>
              </a:rPr>
              <a:t> ivermectina y aprovechan para desparasitar a los perros</a:t>
            </a:r>
            <a:endParaRPr lang="es-MX" dirty="0">
              <a:solidFill>
                <a:schemeClr val="tx1"/>
              </a:solidFill>
            </a:endParaRPr>
          </a:p>
        </p:txBody>
      </p:sp>
      <p:pic>
        <p:nvPicPr>
          <p:cNvPr id="6147" name="Picture 3" descr="C:\Users\Zoonosis\Desktop\rick\IMG-20180511-WA00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492896"/>
            <a:ext cx="3003798" cy="400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878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Zoonosis\Desktop\rick\20180425_12360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311" y="620688"/>
            <a:ext cx="8192910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714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Zoonosis\Desktop\rick\20180425_1238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4" y="404664"/>
            <a:ext cx="4535488" cy="2551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Zoonosis\Desktop\rick\20180425_12384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7636" y="404664"/>
            <a:ext cx="4067944" cy="2551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Zoonosis\Desktop\rick\20180425_12385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66338"/>
            <a:ext cx="4536752" cy="3159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Zoonosis\Desktop\rick\20180425_12382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366337"/>
            <a:ext cx="4001641" cy="3294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899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64096"/>
          </a:xfrm>
          <a:solidFill>
            <a:schemeClr val="accent6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es-MX" sz="4000" b="1" dirty="0">
                <a:solidFill>
                  <a:srgbClr val="FFFF00"/>
                </a:solidFill>
              </a:rPr>
              <a:t>Medidas de prevención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half" idx="2"/>
          </p:nvPr>
        </p:nvSpPr>
        <p:spPr>
          <a:xfrm>
            <a:off x="467544" y="2204864"/>
            <a:ext cx="2458616" cy="4320480"/>
          </a:xfrm>
          <a:solidFill>
            <a:schemeClr val="accent6">
              <a:lumMod val="75000"/>
            </a:schemeClr>
          </a:solidFill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es-ES_tradnl" b="1" u="sng" cap="all" dirty="0"/>
              <a:t>MASCOTAS</a:t>
            </a:r>
            <a:endParaRPr lang="es-MX" dirty="0"/>
          </a:p>
          <a:p>
            <a:pPr>
              <a:buNone/>
            </a:pPr>
            <a:r>
              <a:rPr lang="es-ES_tradnl" dirty="0"/>
              <a:t> </a:t>
            </a:r>
            <a:endParaRPr lang="es-MX" dirty="0"/>
          </a:p>
          <a:p>
            <a:pPr lvl="0"/>
            <a:r>
              <a:rPr lang="es-MX" dirty="0" smtClean="0"/>
              <a:t>Desparasitar a </a:t>
            </a:r>
            <a:r>
              <a:rPr lang="es-MX" dirty="0"/>
              <a:t>mascotas </a:t>
            </a:r>
            <a:r>
              <a:rPr lang="es-MX" dirty="0" smtClean="0"/>
              <a:t>y </a:t>
            </a:r>
            <a:r>
              <a:rPr lang="es-MX" dirty="0"/>
              <a:t>periódicamente </a:t>
            </a:r>
            <a:r>
              <a:rPr lang="es-MX" dirty="0" smtClean="0"/>
              <a:t>revisarlas </a:t>
            </a:r>
            <a:r>
              <a:rPr lang="es-MX" dirty="0"/>
              <a:t>para determinar si tienen pulgas o garrapatas. </a:t>
            </a:r>
          </a:p>
          <a:p>
            <a:endParaRPr lang="es-MX" dirty="0"/>
          </a:p>
          <a:p>
            <a:pPr lvl="0"/>
            <a:r>
              <a:rPr lang="es-MX" dirty="0" smtClean="0"/>
              <a:t>Dar  baños </a:t>
            </a:r>
            <a:r>
              <a:rPr lang="es-MX" dirty="0"/>
              <a:t>de preferencia mínimo cada mes con el jabón </a:t>
            </a:r>
            <a:r>
              <a:rPr lang="es-MX" dirty="0" smtClean="0"/>
              <a:t>medicado.</a:t>
            </a:r>
            <a:endParaRPr lang="es-MX" dirty="0"/>
          </a:p>
          <a:p>
            <a:pPr>
              <a:buNone/>
            </a:pPr>
            <a:endParaRPr lang="es-MX" dirty="0"/>
          </a:p>
        </p:txBody>
      </p:sp>
      <p:sp>
        <p:nvSpPr>
          <p:cNvPr id="7" name="6 Marcador de contenido"/>
          <p:cNvSpPr>
            <a:spLocks noGrp="1"/>
          </p:cNvSpPr>
          <p:nvPr>
            <p:ph sz="quarter" idx="4"/>
          </p:nvPr>
        </p:nvSpPr>
        <p:spPr>
          <a:xfrm>
            <a:off x="3347864" y="2132856"/>
            <a:ext cx="2664296" cy="4464496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s-ES_tradnl" sz="1800" b="1" u="sng" cap="all" dirty="0" smtClean="0"/>
              <a:t>MEDIO AMBIENTE</a:t>
            </a:r>
            <a:endParaRPr lang="es-MX" sz="1800" dirty="0" smtClean="0"/>
          </a:p>
          <a:p>
            <a:pPr lvl="0"/>
            <a:r>
              <a:rPr lang="es-MX" sz="1700" dirty="0" smtClean="0"/>
              <a:t>Cambiar y lavar regularme las sabanas, colchas, cobijas de cama y todo aquello que estuvo en contacto con mascotas.</a:t>
            </a:r>
          </a:p>
          <a:p>
            <a:pPr>
              <a:buNone/>
            </a:pPr>
            <a:r>
              <a:rPr lang="es-MX" sz="1700" dirty="0" smtClean="0"/>
              <a:t> </a:t>
            </a:r>
          </a:p>
          <a:p>
            <a:pPr lvl="0"/>
            <a:r>
              <a:rPr lang="es-MX" sz="1700" dirty="0" smtClean="0"/>
              <a:t>Podar el pasto, cortar la maleza y limpiar hojas de los patios, desechos de animales y todo tipo de basura. </a:t>
            </a:r>
          </a:p>
          <a:p>
            <a:pPr lvl="0"/>
            <a:r>
              <a:rPr lang="es-MX" sz="1700" dirty="0" smtClean="0"/>
              <a:t>Mantener la vivienda limpia y ventilada.</a:t>
            </a:r>
          </a:p>
          <a:p>
            <a:pPr>
              <a:buNone/>
            </a:pPr>
            <a:r>
              <a:rPr lang="es-MX" sz="1700" dirty="0" smtClean="0"/>
              <a:t> </a:t>
            </a:r>
          </a:p>
          <a:p>
            <a:endParaRPr lang="es-MX" sz="1800" dirty="0" smtClean="0"/>
          </a:p>
          <a:p>
            <a:endParaRPr lang="es-MX" sz="1800" dirty="0"/>
          </a:p>
        </p:txBody>
      </p:sp>
      <p:sp>
        <p:nvSpPr>
          <p:cNvPr id="8" name="6 Marcador de contenido"/>
          <p:cNvSpPr txBox="1">
            <a:spLocks/>
          </p:cNvSpPr>
          <p:nvPr/>
        </p:nvSpPr>
        <p:spPr>
          <a:xfrm>
            <a:off x="6372200" y="2132856"/>
            <a:ext cx="2664296" cy="439248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s-MX" sz="1800" b="1" u="sng" cap="all" dirty="0" smtClean="0"/>
              <a:t>personas</a:t>
            </a:r>
            <a:endParaRPr lang="es-MX" sz="2000" dirty="0" smtClean="0"/>
          </a:p>
          <a:p>
            <a:r>
              <a:rPr lang="es-MX" sz="1700" dirty="0" smtClean="0"/>
              <a:t>Reforzar las medidas de higiene personal, sobre todo baño diario y cambio de ropa.</a:t>
            </a:r>
          </a:p>
          <a:p>
            <a:pPr>
              <a:buFont typeface="Arial" pitchFamily="34" charset="0"/>
              <a:buNone/>
            </a:pPr>
            <a:r>
              <a:rPr lang="es-MX" sz="1700" dirty="0" smtClean="0"/>
              <a:t> </a:t>
            </a:r>
          </a:p>
          <a:p>
            <a:r>
              <a:rPr lang="es-MX" sz="1700" dirty="0" smtClean="0"/>
              <a:t>Revisión corporal, principalmente ingles, axilas, zona perianal, cabeza. Mayor énfasis en niños y adultos mayores.</a:t>
            </a:r>
          </a:p>
          <a:p>
            <a:pPr>
              <a:buFont typeface="Arial" pitchFamily="34" charset="0"/>
              <a:buNone/>
            </a:pPr>
            <a:r>
              <a:rPr lang="es-MX" sz="1700" dirty="0" smtClean="0"/>
              <a:t> </a:t>
            </a:r>
          </a:p>
          <a:p>
            <a:endParaRPr lang="es-MX" sz="1800" dirty="0" smtClean="0"/>
          </a:p>
          <a:p>
            <a:endParaRPr lang="es-MX" sz="1800" dirty="0"/>
          </a:p>
        </p:txBody>
      </p:sp>
    </p:spTree>
    <p:extLst>
      <p:ext uri="{BB962C8B-B14F-4D97-AF65-F5344CB8AC3E}">
        <p14:creationId xmlns:p14="http://schemas.microsoft.com/office/powerpoint/2010/main" val="2381962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Marcador de contenido"/>
          <p:cNvSpPr txBox="1">
            <a:spLocks/>
          </p:cNvSpPr>
          <p:nvPr/>
        </p:nvSpPr>
        <p:spPr>
          <a:xfrm>
            <a:off x="611560" y="1124744"/>
            <a:ext cx="8003231" cy="49294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MX" sz="1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4 Flecha derecha"/>
          <p:cNvSpPr/>
          <p:nvPr/>
        </p:nvSpPr>
        <p:spPr>
          <a:xfrm>
            <a:off x="3019356" y="1340768"/>
            <a:ext cx="936104" cy="360040"/>
          </a:xfrm>
          <a:prstGeom prst="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706090"/>
          </a:xfrm>
        </p:spPr>
        <p:txBody>
          <a:bodyPr>
            <a:normAutofit/>
          </a:bodyPr>
          <a:lstStyle/>
          <a:p>
            <a:r>
              <a:rPr lang="es-MX" sz="4000" b="1" dirty="0" smtClean="0">
                <a:solidFill>
                  <a:srgbClr val="FF0000"/>
                </a:solidFill>
              </a:rPr>
              <a:t>¿SLP, </a:t>
            </a:r>
            <a:r>
              <a:rPr lang="es-MX" sz="4000" b="1" dirty="0">
                <a:solidFill>
                  <a:srgbClr val="FF0000"/>
                </a:solidFill>
              </a:rPr>
              <a:t>en riesgo?</a:t>
            </a:r>
          </a:p>
        </p:txBody>
      </p:sp>
      <p:sp>
        <p:nvSpPr>
          <p:cNvPr id="7" name="6 Marcador de contenido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>
            <a:normAutofit fontScale="92500" lnSpcReduction="20000"/>
          </a:bodyPr>
          <a:lstStyle/>
          <a:p>
            <a:pPr lvl="0" algn="just">
              <a:defRPr/>
            </a:pPr>
            <a:r>
              <a:rPr lang="es-MX" dirty="0"/>
              <a:t>Rickettsiosis	  	 </a:t>
            </a:r>
            <a:r>
              <a:rPr lang="es-MX" dirty="0" smtClean="0"/>
              <a:t>zoonosis</a:t>
            </a:r>
          </a:p>
          <a:p>
            <a:pPr lvl="0" algn="just">
              <a:defRPr/>
            </a:pPr>
            <a:endParaRPr lang="es-MX" dirty="0"/>
          </a:p>
          <a:p>
            <a:pPr lvl="0" algn="just">
              <a:defRPr/>
            </a:pPr>
            <a:r>
              <a:rPr lang="es-MX" dirty="0"/>
              <a:t>Presencia de casos de esta enfermedad en otros Estados </a:t>
            </a:r>
          </a:p>
          <a:p>
            <a:pPr lvl="0" algn="just">
              <a:defRPr/>
            </a:pPr>
            <a:endParaRPr lang="es-MX" dirty="0" smtClean="0"/>
          </a:p>
          <a:p>
            <a:pPr lvl="0" algn="just">
              <a:defRPr/>
            </a:pPr>
            <a:r>
              <a:rPr lang="es-MX" dirty="0" smtClean="0">
                <a:solidFill>
                  <a:schemeClr val="tx2"/>
                </a:solidFill>
              </a:rPr>
              <a:t>Alta </a:t>
            </a:r>
            <a:r>
              <a:rPr lang="es-MX" dirty="0">
                <a:solidFill>
                  <a:schemeClr val="tx2"/>
                </a:solidFill>
              </a:rPr>
              <a:t>susceptibilidad</a:t>
            </a:r>
            <a:r>
              <a:rPr lang="es-MX" dirty="0"/>
              <a:t> que tienen los </a:t>
            </a:r>
            <a:r>
              <a:rPr lang="es-MX" dirty="0" smtClean="0"/>
              <a:t>cánidos </a:t>
            </a:r>
            <a:r>
              <a:rPr lang="es-MX" dirty="0"/>
              <a:t>en el medio </a:t>
            </a:r>
            <a:r>
              <a:rPr lang="es-MX" dirty="0" smtClean="0"/>
              <a:t> </a:t>
            </a:r>
            <a:r>
              <a:rPr lang="es-MX" dirty="0"/>
              <a:t>urbano a la </a:t>
            </a:r>
            <a:r>
              <a:rPr lang="es-MX" dirty="0">
                <a:solidFill>
                  <a:schemeClr val="tx2"/>
                </a:solidFill>
              </a:rPr>
              <a:t>infestación por garrapatas</a:t>
            </a:r>
          </a:p>
          <a:p>
            <a:pPr lvl="0" algn="just">
              <a:defRPr/>
            </a:pPr>
            <a:endParaRPr lang="es-MX" dirty="0" smtClean="0"/>
          </a:p>
          <a:p>
            <a:pPr lvl="0" algn="just">
              <a:defRPr/>
            </a:pPr>
            <a:r>
              <a:rPr lang="es-MX" dirty="0" smtClean="0"/>
              <a:t>En </a:t>
            </a:r>
            <a:r>
              <a:rPr lang="es-MX" dirty="0"/>
              <a:t>el </a:t>
            </a:r>
            <a:r>
              <a:rPr lang="es-MX" dirty="0" smtClean="0"/>
              <a:t>Estado </a:t>
            </a:r>
            <a:r>
              <a:rPr lang="es-MX" u="sng" dirty="0" smtClean="0"/>
              <a:t>hay </a:t>
            </a:r>
            <a:r>
              <a:rPr lang="es-MX" u="sng" dirty="0"/>
              <a:t>pocos </a:t>
            </a:r>
            <a:r>
              <a:rPr lang="es-MX" u="sng" dirty="0" smtClean="0"/>
              <a:t>estudios</a:t>
            </a:r>
            <a:r>
              <a:rPr lang="es-MX" dirty="0" smtClean="0"/>
              <a:t> que </a:t>
            </a:r>
            <a:r>
              <a:rPr lang="es-MX" dirty="0"/>
              <a:t>conlleven a la identificación de las diferentes especies de </a:t>
            </a:r>
            <a:r>
              <a:rPr lang="es-MX" u="sng" dirty="0"/>
              <a:t>garrapatas</a:t>
            </a:r>
            <a:r>
              <a:rPr lang="es-MX" dirty="0"/>
              <a:t> que afectan a la población canina y </a:t>
            </a:r>
            <a:r>
              <a:rPr lang="es-MX" dirty="0" smtClean="0"/>
              <a:t>el </a:t>
            </a:r>
            <a:r>
              <a:rPr lang="es-MX" dirty="0"/>
              <a:t>riesgo a la población </a:t>
            </a:r>
            <a:r>
              <a:rPr lang="es-MX" dirty="0" smtClean="0"/>
              <a:t>humana… sin embargo</a:t>
            </a:r>
            <a:endParaRPr lang="es-MX" dirty="0"/>
          </a:p>
          <a:p>
            <a:pPr marL="0" lvl="0" indent="0" algn="just">
              <a:buNone/>
              <a:defRPr/>
            </a:pPr>
            <a:endParaRPr lang="es-MX" dirty="0"/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865645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06090"/>
          </a:xfrm>
        </p:spPr>
        <p:txBody>
          <a:bodyPr>
            <a:normAutofit/>
          </a:bodyPr>
          <a:lstStyle/>
          <a:p>
            <a:r>
              <a:rPr lang="es-MX" sz="2800" dirty="0" smtClean="0"/>
              <a:t>Especies de ectoparásitos encontrados</a:t>
            </a:r>
            <a:endParaRPr lang="es-MX" sz="2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3068960"/>
            <a:ext cx="1706563" cy="207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3573016"/>
            <a:ext cx="2232025" cy="212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5411" y="3881338"/>
            <a:ext cx="2182813" cy="213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3573016"/>
            <a:ext cx="2176463" cy="190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64088" y="908720"/>
            <a:ext cx="3342550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7544" y="980728"/>
            <a:ext cx="3096544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" name="28 Rectángulo"/>
          <p:cNvSpPr/>
          <p:nvPr/>
        </p:nvSpPr>
        <p:spPr>
          <a:xfrm>
            <a:off x="3491880" y="1484784"/>
            <a:ext cx="17281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s-MX" sz="1600" i="1" dirty="0" smtClean="0">
                <a:solidFill>
                  <a:prstClr val="black"/>
                </a:solidFill>
              </a:rPr>
              <a:t>Rhipicephalus sanguineus</a:t>
            </a:r>
            <a:endParaRPr lang="es-MX" sz="1600" i="1" dirty="0">
              <a:solidFill>
                <a:prstClr val="black"/>
              </a:solidFill>
            </a:endParaRPr>
          </a:p>
        </p:txBody>
      </p:sp>
      <p:sp>
        <p:nvSpPr>
          <p:cNvPr id="30" name="29 Rectángulo"/>
          <p:cNvSpPr/>
          <p:nvPr/>
        </p:nvSpPr>
        <p:spPr>
          <a:xfrm>
            <a:off x="6876256" y="5085184"/>
            <a:ext cx="20121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s-MX" sz="1600" i="1" dirty="0" smtClean="0">
                <a:solidFill>
                  <a:prstClr val="black"/>
                </a:solidFill>
              </a:rPr>
              <a:t>Ctenocephalides canis</a:t>
            </a:r>
            <a:endParaRPr lang="es-MX" sz="1600" i="1" dirty="0">
              <a:solidFill>
                <a:prstClr val="black"/>
              </a:solidFill>
            </a:endParaRPr>
          </a:p>
        </p:txBody>
      </p:sp>
      <p:sp>
        <p:nvSpPr>
          <p:cNvPr id="31" name="30 Rectángulo"/>
          <p:cNvSpPr/>
          <p:nvPr/>
        </p:nvSpPr>
        <p:spPr>
          <a:xfrm>
            <a:off x="5269507" y="5609530"/>
            <a:ext cx="126284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s-MX" sz="1600" i="1" dirty="0" smtClean="0">
                <a:solidFill>
                  <a:prstClr val="black"/>
                </a:solidFill>
              </a:rPr>
              <a:t>Pulex irritans</a:t>
            </a:r>
            <a:endParaRPr lang="es-MX" sz="1600" i="1" dirty="0">
              <a:solidFill>
                <a:prstClr val="black"/>
              </a:solidFill>
            </a:endParaRPr>
          </a:p>
        </p:txBody>
      </p:sp>
      <p:sp>
        <p:nvSpPr>
          <p:cNvPr id="32" name="31 Rectángulo"/>
          <p:cNvSpPr/>
          <p:nvPr/>
        </p:nvSpPr>
        <p:spPr>
          <a:xfrm>
            <a:off x="1907704" y="5301208"/>
            <a:ext cx="20114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s-MX" sz="1400" i="1" dirty="0" smtClean="0">
                <a:solidFill>
                  <a:prstClr val="black"/>
                </a:solidFill>
              </a:rPr>
              <a:t>Echidnophaga gallinacea</a:t>
            </a:r>
            <a:endParaRPr lang="es-MX" sz="1400" i="1" dirty="0">
              <a:solidFill>
                <a:prstClr val="black"/>
              </a:solidFill>
            </a:endParaRPr>
          </a:p>
        </p:txBody>
      </p:sp>
      <p:sp>
        <p:nvSpPr>
          <p:cNvPr id="33" name="32 Rectángulo"/>
          <p:cNvSpPr/>
          <p:nvPr/>
        </p:nvSpPr>
        <p:spPr>
          <a:xfrm>
            <a:off x="133630" y="4738207"/>
            <a:ext cx="15837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s-MX" sz="1400" i="1" dirty="0" smtClean="0">
                <a:solidFill>
                  <a:prstClr val="black"/>
                </a:solidFill>
              </a:rPr>
              <a:t>Pediculus humanos</a:t>
            </a:r>
            <a:endParaRPr lang="es-MX" sz="1400" i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82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lvl="0" indent="0" algn="just">
              <a:buNone/>
            </a:pPr>
            <a:r>
              <a:rPr lang="es-MX" dirty="0"/>
              <a:t>Se </a:t>
            </a:r>
            <a:r>
              <a:rPr lang="es-MX" dirty="0" smtClean="0"/>
              <a:t>tiene la </a:t>
            </a:r>
            <a:r>
              <a:rPr lang="es-MX" dirty="0"/>
              <a:t>necesidad de aportar </a:t>
            </a:r>
            <a:r>
              <a:rPr lang="es-MX" u="sng" dirty="0"/>
              <a:t>información</a:t>
            </a:r>
            <a:r>
              <a:rPr lang="es-MX" dirty="0"/>
              <a:t> sobre la frecuencia de infestación de </a:t>
            </a:r>
            <a:r>
              <a:rPr lang="es-MX" u="sng" dirty="0"/>
              <a:t>garrapatas en perros</a:t>
            </a:r>
            <a:r>
              <a:rPr lang="es-MX" dirty="0"/>
              <a:t> </a:t>
            </a:r>
            <a:r>
              <a:rPr lang="es-MX" dirty="0" smtClean="0"/>
              <a:t>y viviendas para  </a:t>
            </a:r>
            <a:r>
              <a:rPr lang="es-MX" dirty="0"/>
              <a:t>así poder conocer la </a:t>
            </a:r>
            <a:r>
              <a:rPr lang="es-MX" dirty="0">
                <a:solidFill>
                  <a:srgbClr val="FF0000"/>
                </a:solidFill>
              </a:rPr>
              <a:t>situación epizootiológica </a:t>
            </a:r>
            <a:r>
              <a:rPr lang="es-MX" dirty="0"/>
              <a:t>en la que se encuentra el Estado para proporcionar un </a:t>
            </a:r>
            <a:r>
              <a:rPr lang="es-MX" b="1" dirty="0">
                <a:solidFill>
                  <a:srgbClr val="0070C0"/>
                </a:solidFill>
              </a:rPr>
              <a:t>panorama sólido que permita iniciar, </a:t>
            </a:r>
            <a:r>
              <a:rPr lang="es-MX" b="1" dirty="0" smtClean="0">
                <a:solidFill>
                  <a:srgbClr val="0070C0"/>
                </a:solidFill>
              </a:rPr>
              <a:t>profundizar acciones </a:t>
            </a:r>
            <a:r>
              <a:rPr lang="es-MX" b="1" dirty="0">
                <a:solidFill>
                  <a:srgbClr val="0070C0"/>
                </a:solidFill>
              </a:rPr>
              <a:t>de prevención y control de la </a:t>
            </a:r>
            <a:r>
              <a:rPr lang="es-MX" b="1" dirty="0" smtClean="0">
                <a:solidFill>
                  <a:srgbClr val="0070C0"/>
                </a:solidFill>
              </a:rPr>
              <a:t>enfermedad.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029897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971600" y="836712"/>
            <a:ext cx="7722692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Capacitar al personal médico para que pueda detectar de manera oportuna</a:t>
            </a:r>
          </a:p>
          <a:p>
            <a:r>
              <a:rPr lang="es-MX" dirty="0" smtClean="0"/>
              <a:t>Los casos probables  y brindar tratamiento inmediato.</a:t>
            </a:r>
          </a:p>
          <a:p>
            <a:endParaRPr lang="es-MX" dirty="0" smtClean="0"/>
          </a:p>
          <a:p>
            <a:r>
              <a:rPr lang="es-MX" dirty="0" smtClean="0"/>
              <a:t>Contar con recursos humanos  e insumos para poder afrontar futuros brotes</a:t>
            </a:r>
          </a:p>
          <a:p>
            <a:endParaRPr lang="es-MX" dirty="0"/>
          </a:p>
          <a:p>
            <a:r>
              <a:rPr lang="es-MX" dirty="0" smtClean="0"/>
              <a:t>Coordinación con autoridades de los diferentes niveles para realizar acciones de </a:t>
            </a:r>
          </a:p>
          <a:p>
            <a:r>
              <a:rPr lang="es-MX" dirty="0" smtClean="0"/>
              <a:t>Saneamiento básico.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MX" dirty="0" smtClean="0"/>
              <a:t>Esterilización de mascotas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MX" dirty="0" smtClean="0"/>
              <a:t>Limpieza de solares y baldíos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MX" dirty="0" smtClean="0"/>
              <a:t>Captura y eliminación de animales no deseados</a:t>
            </a:r>
          </a:p>
          <a:p>
            <a:pPr marL="285750" indent="-285750">
              <a:buFont typeface="Arial" pitchFamily="34" charset="0"/>
              <a:buChar char="•"/>
            </a:pPr>
            <a:endParaRPr lang="es-MX" dirty="0" smtClean="0"/>
          </a:p>
        </p:txBody>
      </p:sp>
      <p:sp>
        <p:nvSpPr>
          <p:cNvPr id="3" name="2 CuadroTexto"/>
          <p:cNvSpPr txBox="1"/>
          <p:nvPr/>
        </p:nvSpPr>
        <p:spPr>
          <a:xfrm>
            <a:off x="2771800" y="188640"/>
            <a:ext cx="33768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 b="1" dirty="0" smtClean="0"/>
              <a:t>ADELANTARNOS A…..</a:t>
            </a:r>
            <a:endParaRPr lang="es-MX" sz="2800" b="1" dirty="0"/>
          </a:p>
        </p:txBody>
      </p:sp>
      <p:pic>
        <p:nvPicPr>
          <p:cNvPr id="10242" name="Picture 2" descr="E:\descarg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051751"/>
            <a:ext cx="1847850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E:\frontline-fipronil-pipeta-perros-21-40-41-60-kg-D_NQ_NP_115611-MLV20587117450_022016-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6797" y="3849736"/>
            <a:ext cx="2049016" cy="2561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Zoonosis\Desktop\2018\TALLER 1er trimestre rioverde\IMG-20180419-WA003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137241"/>
            <a:ext cx="2591425" cy="1943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E:\descarga (1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261301"/>
            <a:ext cx="146685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8595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hq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7" y="643001"/>
            <a:ext cx="6000666" cy="4500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3473381" y="5445224"/>
            <a:ext cx="27252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rPr>
              <a:t>GRACIAS</a:t>
            </a:r>
            <a:endParaRPr lang="es-E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13268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" t="3778" r="10001" b="7557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6380406"/>
            <a:ext cx="149383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8662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Autofit/>
          </a:bodyPr>
          <a:lstStyle/>
          <a:p>
            <a:r>
              <a:rPr lang="es-MX" sz="3600" b="1" dirty="0">
                <a:solidFill>
                  <a:schemeClr val="tx2"/>
                </a:solidFill>
              </a:rPr>
              <a:t>Cadena epidemiológica de </a:t>
            </a:r>
            <a:r>
              <a:rPr lang="es-MX" sz="3600" b="1" dirty="0" smtClean="0">
                <a:solidFill>
                  <a:schemeClr val="tx2"/>
                </a:solidFill>
              </a:rPr>
              <a:t/>
            </a:r>
            <a:br>
              <a:rPr lang="es-MX" sz="3600" b="1" dirty="0" smtClean="0">
                <a:solidFill>
                  <a:schemeClr val="tx2"/>
                </a:solidFill>
              </a:rPr>
            </a:br>
            <a:r>
              <a:rPr lang="es-MX" sz="36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Rickettsia </a:t>
            </a:r>
            <a:r>
              <a:rPr lang="es-MX" sz="36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rickettsii</a:t>
            </a:r>
          </a:p>
        </p:txBody>
      </p:sp>
      <p:grpSp>
        <p:nvGrpSpPr>
          <p:cNvPr id="12" name="11 Grupo"/>
          <p:cNvGrpSpPr/>
          <p:nvPr/>
        </p:nvGrpSpPr>
        <p:grpSpPr>
          <a:xfrm>
            <a:off x="755576" y="1753071"/>
            <a:ext cx="7632848" cy="4761820"/>
            <a:chOff x="755576" y="1484784"/>
            <a:chExt cx="7632848" cy="4761820"/>
          </a:xfrm>
        </p:grpSpPr>
        <p:graphicFrame>
          <p:nvGraphicFramePr>
            <p:cNvPr id="5" name="4 Diagrama"/>
            <p:cNvGraphicFramePr/>
            <p:nvPr>
              <p:extLst>
                <p:ext uri="{D42A27DB-BD31-4B8C-83A1-F6EECF244321}">
                  <p14:modId xmlns:p14="http://schemas.microsoft.com/office/powerpoint/2010/main" val="2535432047"/>
                </p:ext>
              </p:extLst>
            </p:nvPr>
          </p:nvGraphicFramePr>
          <p:xfrm>
            <a:off x="1619672" y="1772816"/>
            <a:ext cx="6096000" cy="40640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6" name="5 CuadroTexto"/>
            <p:cNvSpPr txBox="1"/>
            <p:nvPr/>
          </p:nvSpPr>
          <p:spPr>
            <a:xfrm>
              <a:off x="3684240" y="1484784"/>
              <a:ext cx="19678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i="1" dirty="0" smtClean="0"/>
                <a:t>Rickettsia rickettsii</a:t>
              </a:r>
              <a:endParaRPr lang="es-MX" dirty="0"/>
            </a:p>
          </p:txBody>
        </p:sp>
        <p:sp>
          <p:nvSpPr>
            <p:cNvPr id="7" name="6 CuadroTexto"/>
            <p:cNvSpPr txBox="1"/>
            <p:nvPr/>
          </p:nvSpPr>
          <p:spPr>
            <a:xfrm>
              <a:off x="6824479" y="2815626"/>
              <a:ext cx="11521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Perros</a:t>
              </a:r>
              <a:endParaRPr lang="es-MX" dirty="0"/>
            </a:p>
          </p:txBody>
        </p:sp>
        <p:sp>
          <p:nvSpPr>
            <p:cNvPr id="8" name="7 Rectángulo"/>
            <p:cNvSpPr/>
            <p:nvPr/>
          </p:nvSpPr>
          <p:spPr>
            <a:xfrm>
              <a:off x="6943348" y="4257023"/>
              <a:ext cx="144507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s-MX" dirty="0" smtClean="0"/>
                <a:t>Garrapata</a:t>
              </a:r>
              <a:endParaRPr lang="es-MX" dirty="0"/>
            </a:p>
          </p:txBody>
        </p:sp>
        <p:sp>
          <p:nvSpPr>
            <p:cNvPr id="9" name="8 Rectángulo"/>
            <p:cNvSpPr/>
            <p:nvPr/>
          </p:nvSpPr>
          <p:spPr>
            <a:xfrm>
              <a:off x="971600" y="4292276"/>
              <a:ext cx="133755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s-MX" dirty="0" smtClean="0"/>
                <a:t>Garrapata</a:t>
              </a:r>
              <a:endParaRPr lang="es-MX" dirty="0"/>
            </a:p>
          </p:txBody>
        </p:sp>
        <p:sp>
          <p:nvSpPr>
            <p:cNvPr id="10" name="9 CuadroTexto"/>
            <p:cNvSpPr txBox="1"/>
            <p:nvPr/>
          </p:nvSpPr>
          <p:spPr>
            <a:xfrm>
              <a:off x="755576" y="2512641"/>
              <a:ext cx="171585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MX" dirty="0" smtClean="0"/>
                <a:t>Perros y ocasionalmente el hombre</a:t>
              </a:r>
              <a:endParaRPr lang="es-MX" dirty="0"/>
            </a:p>
          </p:txBody>
        </p:sp>
        <p:sp>
          <p:nvSpPr>
            <p:cNvPr id="11" name="10 Rectángulo"/>
            <p:cNvSpPr/>
            <p:nvPr/>
          </p:nvSpPr>
          <p:spPr>
            <a:xfrm>
              <a:off x="3671727" y="5877272"/>
              <a:ext cx="199189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MX" dirty="0" smtClean="0"/>
                <a:t>Percutánea</a:t>
              </a:r>
            </a:p>
          </p:txBody>
        </p:sp>
      </p:grp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085184"/>
            <a:ext cx="1848969" cy="1413917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8" cstate="print"/>
          <a:srcRect l="21295" r="20142" b="36338"/>
          <a:stretch>
            <a:fillRect/>
          </a:stretch>
        </p:blipFill>
        <p:spPr bwMode="auto">
          <a:xfrm>
            <a:off x="8028384" y="4725144"/>
            <a:ext cx="792088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2" descr="Resultado de imagen para garrapatas en perros"/>
          <p:cNvPicPr>
            <a:picLocks noChangeAspect="1" noChangeArrowheads="1"/>
          </p:cNvPicPr>
          <p:nvPr/>
        </p:nvPicPr>
        <p:blipFill>
          <a:blip r:embed="rId9" cstate="print"/>
          <a:srcRect l="14040" t="9622" r="15761" b="10656"/>
          <a:stretch>
            <a:fillRect/>
          </a:stretch>
        </p:blipFill>
        <p:spPr bwMode="auto">
          <a:xfrm>
            <a:off x="6948264" y="908720"/>
            <a:ext cx="2113062" cy="1885502"/>
          </a:xfrm>
          <a:prstGeom prst="rect">
            <a:avLst/>
          </a:prstGeom>
          <a:noFill/>
        </p:spPr>
      </p:pic>
      <p:pic>
        <p:nvPicPr>
          <p:cNvPr id="18435" name="Picture 3" descr="E:\Fotos\Garrapatas\DSCF2445.JPG"/>
          <p:cNvPicPr>
            <a:picLocks noChangeAspect="1" noChangeArrowheads="1"/>
          </p:cNvPicPr>
          <p:nvPr/>
        </p:nvPicPr>
        <p:blipFill>
          <a:blip r:embed="rId10" cstate="print"/>
          <a:srcRect l="17800" t="15350" r="17801" b="9051"/>
          <a:stretch>
            <a:fillRect/>
          </a:stretch>
        </p:blipFill>
        <p:spPr bwMode="auto">
          <a:xfrm>
            <a:off x="251520" y="332656"/>
            <a:ext cx="1584176" cy="24795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0898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539750" y="5765800"/>
            <a:ext cx="7993063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MX" sz="2400" dirty="0">
                <a:cs typeface="Arial" pitchFamily="34" charset="0"/>
              </a:rPr>
              <a:t>Son capaces de parasitar diversas especies de mamíferos, aves, reptiles y anfibios.</a:t>
            </a:r>
          </a:p>
        </p:txBody>
      </p:sp>
      <p:sp>
        <p:nvSpPr>
          <p:cNvPr id="22531" name="Text Box 7"/>
          <p:cNvSpPr txBox="1">
            <a:spLocks noChangeArrowheads="1"/>
          </p:cNvSpPr>
          <p:nvPr/>
        </p:nvSpPr>
        <p:spPr bwMode="auto">
          <a:xfrm>
            <a:off x="611188" y="1196975"/>
            <a:ext cx="79930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MX" sz="2400" dirty="0">
                <a:cs typeface="Arial" pitchFamily="34" charset="0"/>
              </a:rPr>
              <a:t>Existen 800 especies conocidas de las cuales el 10% están establecidas en México y representan el 45% de </a:t>
            </a:r>
            <a:r>
              <a:rPr lang="es-MX" sz="2400" dirty="0" smtClean="0">
                <a:cs typeface="Arial" pitchFamily="34" charset="0"/>
              </a:rPr>
              <a:t>las </a:t>
            </a:r>
            <a:r>
              <a:rPr lang="es-MX" sz="2400" dirty="0">
                <a:cs typeface="Arial" pitchFamily="34" charset="0"/>
              </a:rPr>
              <a:t>especies descritas para América Latina.</a:t>
            </a:r>
          </a:p>
        </p:txBody>
      </p:sp>
      <p:pic>
        <p:nvPicPr>
          <p:cNvPr id="22532" name="Picture 9" descr="reptil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1950" y="4298950"/>
            <a:ext cx="1820863" cy="136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10" descr="Ranas_Sur_Oriente_tropicalfrogs_ne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888" y="2636838"/>
            <a:ext cx="212090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8" descr="22237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013" y="3346450"/>
            <a:ext cx="3097212" cy="232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12" descr="1-garrapata-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3003550"/>
            <a:ext cx="2736850" cy="205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6"/>
          <p:cNvSpPr txBox="1">
            <a:spLocks noChangeArrowheads="1"/>
          </p:cNvSpPr>
          <p:nvPr/>
        </p:nvSpPr>
        <p:spPr>
          <a:xfrm>
            <a:off x="1581150" y="115863"/>
            <a:ext cx="5284788" cy="504825"/>
          </a:xfrm>
          <a:prstGeom prst="rect">
            <a:avLst/>
          </a:prstGeom>
        </p:spPr>
        <p:txBody>
          <a:bodyPr rIns="132080"/>
          <a:lstStyle/>
          <a:p>
            <a:pPr marL="39688" algn="ctr">
              <a:defRPr/>
            </a:pPr>
            <a:r>
              <a:rPr lang="es-MX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  <a:sym typeface="Calibri Bold" charset="0"/>
              </a:rPr>
              <a:t>DIVERSIDAD ESPECIFICA</a:t>
            </a:r>
          </a:p>
        </p:txBody>
      </p:sp>
      <p:sp>
        <p:nvSpPr>
          <p:cNvPr id="10" name="Rectangle 6"/>
          <p:cNvSpPr txBox="1">
            <a:spLocks noChangeArrowheads="1"/>
          </p:cNvSpPr>
          <p:nvPr/>
        </p:nvSpPr>
        <p:spPr>
          <a:xfrm>
            <a:off x="323528" y="188640"/>
            <a:ext cx="5040560" cy="504825"/>
          </a:xfrm>
          <a:prstGeom prst="rect">
            <a:avLst/>
          </a:prstGeom>
        </p:spPr>
        <p:txBody>
          <a:bodyPr rIns="132080"/>
          <a:lstStyle/>
          <a:p>
            <a:pPr marL="39688">
              <a:defRPr/>
            </a:pPr>
            <a:r>
              <a:rPr lang="es-MX" sz="32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  <a:sym typeface="Calibri Bold" charset="0"/>
              </a:rPr>
              <a:t>Garrapatas</a:t>
            </a:r>
            <a:endParaRPr lang="es-MX" sz="3200" b="1" dirty="0">
              <a:solidFill>
                <a:schemeClr val="tx2"/>
              </a:solidFill>
              <a:latin typeface="+mj-lt"/>
              <a:ea typeface="+mj-ea"/>
              <a:cs typeface="+mj-cs"/>
              <a:sym typeface="Calibri Bold" charset="0"/>
            </a:endParaRPr>
          </a:p>
          <a:p>
            <a:pPr marL="39688" algn="ctr">
              <a:defRPr/>
            </a:pPr>
            <a:endParaRPr lang="en-US" b="1" kern="0" dirty="0">
              <a:latin typeface="+mj-lt"/>
              <a:ea typeface="+mj-ea"/>
              <a:cs typeface="+mj-cs"/>
              <a:sym typeface="Calibri Bold" charset="0"/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7597519" y="6388684"/>
            <a:ext cx="1442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CENAPRECE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680015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13"/>
          <p:cNvSpPr txBox="1">
            <a:spLocks noChangeArrowheads="1"/>
          </p:cNvSpPr>
          <p:nvPr/>
        </p:nvSpPr>
        <p:spPr bwMode="auto">
          <a:xfrm>
            <a:off x="2987824" y="4221088"/>
            <a:ext cx="6048375" cy="249299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355600" indent="-355600" algn="just">
              <a:spcBef>
                <a:spcPct val="50000"/>
              </a:spcBef>
              <a:buFont typeface="Arial" pitchFamily="34" charset="0"/>
              <a:buChar char="•"/>
            </a:pPr>
            <a:r>
              <a:rPr lang="es-MX" sz="2400" dirty="0">
                <a:cs typeface="Arial" pitchFamily="34" charset="0"/>
              </a:rPr>
              <a:t>R</a:t>
            </a:r>
            <a:r>
              <a:rPr lang="es-MX" sz="2400" dirty="0" smtClean="0">
                <a:cs typeface="Arial" pitchFamily="34" charset="0"/>
              </a:rPr>
              <a:t>elacionadas </a:t>
            </a:r>
            <a:r>
              <a:rPr lang="es-MX" sz="2400" dirty="0">
                <a:cs typeface="Arial" pitchFamily="34" charset="0"/>
              </a:rPr>
              <a:t>con las condiciones medio ambientales.</a:t>
            </a:r>
          </a:p>
          <a:p>
            <a:pPr marL="355600" indent="-355600" algn="just">
              <a:spcBef>
                <a:spcPct val="50000"/>
              </a:spcBef>
              <a:buFont typeface="Arial" pitchFamily="34" charset="0"/>
              <a:buChar char="•"/>
            </a:pPr>
            <a:r>
              <a:rPr lang="es-MX" sz="2400" dirty="0">
                <a:cs typeface="Arial" pitchFamily="34" charset="0"/>
              </a:rPr>
              <a:t>Presentan la capacidad de entrar en </a:t>
            </a:r>
            <a:r>
              <a:rPr lang="es-MX" sz="2400" dirty="0" smtClean="0">
                <a:cs typeface="Arial" pitchFamily="34" charset="0"/>
              </a:rPr>
              <a:t>períodos </a:t>
            </a:r>
            <a:r>
              <a:rPr lang="es-MX" sz="2400" dirty="0">
                <a:cs typeface="Arial" pitchFamily="34" charset="0"/>
              </a:rPr>
              <a:t>de latencia lo que les permite persistir en el ambiente largos </a:t>
            </a:r>
            <a:r>
              <a:rPr lang="es-MX" sz="2400" dirty="0" smtClean="0">
                <a:cs typeface="Arial" pitchFamily="34" charset="0"/>
              </a:rPr>
              <a:t>períodos </a:t>
            </a:r>
            <a:r>
              <a:rPr lang="es-MX" sz="2400" dirty="0">
                <a:cs typeface="Arial" pitchFamily="34" charset="0"/>
              </a:rPr>
              <a:t>de tiempo sin alimentarse . </a:t>
            </a:r>
          </a:p>
        </p:txBody>
      </p:sp>
      <p:pic>
        <p:nvPicPr>
          <p:cNvPr id="23555" name="Picture 14" descr="ticks_1_b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1772816"/>
            <a:ext cx="2665412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 txBox="1">
            <a:spLocks noChangeArrowheads="1"/>
          </p:cNvSpPr>
          <p:nvPr/>
        </p:nvSpPr>
        <p:spPr>
          <a:xfrm>
            <a:off x="1233488" y="103188"/>
            <a:ext cx="5903912" cy="504825"/>
          </a:xfrm>
          <a:prstGeom prst="rect">
            <a:avLst/>
          </a:prstGeom>
        </p:spPr>
        <p:txBody>
          <a:bodyPr rIns="132080"/>
          <a:lstStyle/>
          <a:p>
            <a:pPr marL="39688" algn="ctr">
              <a:defRPr/>
            </a:pPr>
            <a:r>
              <a:rPr lang="es-MX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  <a:sym typeface="Calibri Bold" charset="0"/>
              </a:rPr>
              <a:t>GENERALIDADES DE LAS GARRAPATAS</a:t>
            </a:r>
            <a:endParaRPr lang="en-US" sz="2000" b="1" kern="0" dirty="0">
              <a:solidFill>
                <a:schemeClr val="bg1"/>
              </a:solidFill>
              <a:latin typeface="+mj-lt"/>
              <a:ea typeface="+mj-ea"/>
              <a:cs typeface="+mj-cs"/>
              <a:sym typeface="Calibri Bold" charset="0"/>
            </a:endParaRPr>
          </a:p>
        </p:txBody>
      </p:sp>
      <p:sp>
        <p:nvSpPr>
          <p:cNvPr id="8" name="Rectangle 6"/>
          <p:cNvSpPr txBox="1">
            <a:spLocks noChangeArrowheads="1"/>
          </p:cNvSpPr>
          <p:nvPr/>
        </p:nvSpPr>
        <p:spPr>
          <a:xfrm>
            <a:off x="323528" y="188640"/>
            <a:ext cx="5040560" cy="504825"/>
          </a:xfrm>
          <a:prstGeom prst="rect">
            <a:avLst/>
          </a:prstGeom>
        </p:spPr>
        <p:txBody>
          <a:bodyPr rIns="132080"/>
          <a:lstStyle/>
          <a:p>
            <a:pPr marL="39688" algn="ctr">
              <a:defRPr/>
            </a:pPr>
            <a:r>
              <a:rPr lang="es-MX" sz="3200" b="1" i="1" dirty="0">
                <a:solidFill>
                  <a:schemeClr val="tx2"/>
                </a:solidFill>
                <a:latin typeface="+mj-lt"/>
                <a:ea typeface="+mj-ea"/>
                <a:cs typeface="+mj-cs"/>
                <a:sym typeface="Calibri Bold" charset="0"/>
              </a:rPr>
              <a:t>Rhipicephalus sanguineus</a:t>
            </a:r>
          </a:p>
          <a:p>
            <a:pPr marL="39688" algn="ctr">
              <a:defRPr/>
            </a:pPr>
            <a:endParaRPr lang="en-US" b="1" kern="0" dirty="0">
              <a:latin typeface="+mj-lt"/>
              <a:ea typeface="+mj-ea"/>
              <a:cs typeface="+mj-cs"/>
              <a:sym typeface="Calibri Bold" charset="0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4319588" y="908720"/>
            <a:ext cx="48244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 altLang="en-US" sz="2400" b="1" dirty="0">
                <a:solidFill>
                  <a:srgbClr val="990000"/>
                </a:solidFill>
                <a:cs typeface="Arial" pitchFamily="34" charset="0"/>
              </a:rPr>
              <a:t>“</a:t>
            </a:r>
            <a:r>
              <a:rPr lang="es-MX" sz="2400" b="1" dirty="0">
                <a:solidFill>
                  <a:srgbClr val="990000"/>
                </a:solidFill>
                <a:cs typeface="Arial" pitchFamily="34" charset="0"/>
              </a:rPr>
              <a:t>La garrapata café del perro</a:t>
            </a:r>
            <a:r>
              <a:rPr lang="es-MX" altLang="en-US" sz="2400" b="1" dirty="0">
                <a:solidFill>
                  <a:srgbClr val="990000"/>
                </a:solidFill>
                <a:cs typeface="Arial" pitchFamily="34" charset="0"/>
              </a:rPr>
              <a:t>”</a:t>
            </a:r>
            <a:endParaRPr lang="es-MX" sz="2400" b="1" dirty="0">
              <a:solidFill>
                <a:srgbClr val="990000"/>
              </a:solidFill>
              <a:cs typeface="Arial" pitchFamily="34" charset="0"/>
            </a:endParaRPr>
          </a:p>
        </p:txBody>
      </p:sp>
      <p:pic>
        <p:nvPicPr>
          <p:cNvPr id="11" name="Picture 6" descr="p187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437112"/>
            <a:ext cx="2677062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Rectángulo redondeado"/>
          <p:cNvSpPr/>
          <p:nvPr/>
        </p:nvSpPr>
        <p:spPr>
          <a:xfrm>
            <a:off x="323528" y="1557578"/>
            <a:ext cx="5040560" cy="22154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400" dirty="0"/>
              <a:t>En México se encuentra distribuida en todo el territorio nacional.</a:t>
            </a:r>
          </a:p>
          <a:p>
            <a:pPr algn="ctr"/>
            <a:r>
              <a:rPr lang="es-MX" sz="2400" dirty="0"/>
              <a:t>Con una ingesta completa, aumenta hasta 100 veces su peso.</a:t>
            </a:r>
          </a:p>
        </p:txBody>
      </p:sp>
    </p:spTree>
    <p:extLst>
      <p:ext uri="{BB962C8B-B14F-4D97-AF65-F5344CB8AC3E}">
        <p14:creationId xmlns:p14="http://schemas.microsoft.com/office/powerpoint/2010/main" val="3132367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 l="15550" t="24234" r="53344" b="24667"/>
          <a:stretch>
            <a:fillRect/>
          </a:stretch>
        </p:blipFill>
        <p:spPr bwMode="auto">
          <a:xfrm>
            <a:off x="3839096" y="1412776"/>
            <a:ext cx="4909367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CuadroTexto"/>
          <p:cNvSpPr txBox="1"/>
          <p:nvPr/>
        </p:nvSpPr>
        <p:spPr>
          <a:xfrm>
            <a:off x="6372200" y="6237312"/>
            <a:ext cx="24282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400" dirty="0" smtClean="0"/>
              <a:t>Favorables   40 días</a:t>
            </a:r>
          </a:p>
          <a:p>
            <a:r>
              <a:rPr lang="es-MX" sz="1400" dirty="0" smtClean="0"/>
              <a:t>Desfavorables   2 años y medio</a:t>
            </a:r>
            <a:endParaRPr lang="es-MX" sz="1400" dirty="0"/>
          </a:p>
        </p:txBody>
      </p:sp>
      <p:sp>
        <p:nvSpPr>
          <p:cNvPr id="5" name="4 CuadroTexto"/>
          <p:cNvSpPr txBox="1"/>
          <p:nvPr/>
        </p:nvSpPr>
        <p:spPr>
          <a:xfrm>
            <a:off x="3707904" y="548680"/>
            <a:ext cx="27582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3200" b="1" dirty="0" smtClean="0"/>
              <a:t>CICLO DE VIDA </a:t>
            </a:r>
            <a:endParaRPr lang="es-MX" sz="3200" b="1" dirty="0"/>
          </a:p>
        </p:txBody>
      </p:sp>
      <p:sp>
        <p:nvSpPr>
          <p:cNvPr id="7" name="6 Rectángulo redondeado"/>
          <p:cNvSpPr/>
          <p:nvPr/>
        </p:nvSpPr>
        <p:spPr>
          <a:xfrm>
            <a:off x="683568" y="692696"/>
            <a:ext cx="2664296" cy="5103857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MX" sz="2400" dirty="0"/>
              <a:t>Su huésped primario es el perro y en todas las etapas del ciclo de vida se alimentan de éste; sin embargo, se puede alimentar de otros animales más pequeños y del humano.</a:t>
            </a:r>
          </a:p>
        </p:txBody>
      </p:sp>
    </p:spTree>
    <p:extLst>
      <p:ext uri="{BB962C8B-B14F-4D97-AF65-F5344CB8AC3E}">
        <p14:creationId xmlns:p14="http://schemas.microsoft.com/office/powerpoint/2010/main" val="2926615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0040" y="1350996"/>
            <a:ext cx="8768314" cy="4905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Rectángulo redondeado"/>
          <p:cNvSpPr/>
          <p:nvPr/>
        </p:nvSpPr>
        <p:spPr>
          <a:xfrm>
            <a:off x="2555776" y="332656"/>
            <a:ext cx="4320480" cy="864096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800" b="1" dirty="0" smtClean="0"/>
              <a:t>Medidas de control a realizar</a:t>
            </a:r>
            <a:endParaRPr lang="es-MX" sz="2800" b="1" dirty="0"/>
          </a:p>
        </p:txBody>
      </p:sp>
    </p:spTree>
    <p:extLst>
      <p:ext uri="{BB962C8B-B14F-4D97-AF65-F5344CB8AC3E}">
        <p14:creationId xmlns:p14="http://schemas.microsoft.com/office/powerpoint/2010/main" val="1425837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393327" y="1556792"/>
            <a:ext cx="4248471" cy="5078313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s-MX" dirty="0" smtClean="0">
                <a:solidFill>
                  <a:schemeClr val="tx1"/>
                </a:solidFill>
              </a:rPr>
              <a:t>Paciente : JDSM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MX" dirty="0" smtClean="0">
                <a:solidFill>
                  <a:schemeClr val="tx1"/>
                </a:solidFill>
              </a:rPr>
              <a:t>Sexo: Masculino.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MX" dirty="0" smtClean="0">
                <a:solidFill>
                  <a:schemeClr val="tx1"/>
                </a:solidFill>
              </a:rPr>
              <a:t>Edad : 25 años.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MX" dirty="0" smtClean="0">
                <a:solidFill>
                  <a:schemeClr val="tx1"/>
                </a:solidFill>
              </a:rPr>
              <a:t>Domicilio : Conocido Santa Cruz  del Mogote, </a:t>
            </a:r>
            <a:r>
              <a:rPr lang="es-MX" dirty="0" err="1" smtClean="0">
                <a:solidFill>
                  <a:schemeClr val="tx1"/>
                </a:solidFill>
              </a:rPr>
              <a:t>Mpio.Catorce</a:t>
            </a:r>
            <a:endParaRPr lang="es-MX" dirty="0" smtClean="0">
              <a:solidFill>
                <a:schemeClr val="tx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s-MX" dirty="0" smtClean="0">
                <a:solidFill>
                  <a:schemeClr val="tx1"/>
                </a:solidFill>
              </a:rPr>
              <a:t>Unidad  de adscripción : UMR Ranchito de Coronados IMSS PROSPERA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MX" dirty="0" smtClean="0">
                <a:solidFill>
                  <a:schemeClr val="tx1"/>
                </a:solidFill>
              </a:rPr>
              <a:t>Ocupación:  El campo (ganadería no tecnificada)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MX" dirty="0" smtClean="0">
                <a:solidFill>
                  <a:schemeClr val="tx1"/>
                </a:solidFill>
              </a:rPr>
              <a:t>Antecedentes personales . NP: refiere viaje a  Escobedo N.L. el 02 de marzo 2018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MX" dirty="0" smtClean="0">
                <a:solidFill>
                  <a:schemeClr val="tx1"/>
                </a:solidFill>
              </a:rPr>
              <a:t>Antecedentes Personales P: Niega crónico degenerativos, traumáticos, quirúrgicos, internamientos, alcoholismo  y tabaquismo ocasional</a:t>
            </a:r>
          </a:p>
          <a:p>
            <a:pPr marL="285750" indent="-285750">
              <a:buFont typeface="Arial" pitchFamily="34" charset="0"/>
              <a:buChar char="•"/>
            </a:pPr>
            <a:endParaRPr lang="es-MX" dirty="0" smtClean="0"/>
          </a:p>
          <a:p>
            <a:pPr marL="285750" indent="-285750">
              <a:buFont typeface="Arial" pitchFamily="34" charset="0"/>
              <a:buChar char="•"/>
            </a:pPr>
            <a:endParaRPr lang="es-MX" dirty="0"/>
          </a:p>
        </p:txBody>
      </p:sp>
      <p:pic>
        <p:nvPicPr>
          <p:cNvPr id="1026" name="Picture 2" descr="C:\Users\Zoonosis\Desktop\260321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5493" y="1844598"/>
            <a:ext cx="2704040" cy="3605386"/>
          </a:xfrm>
          <a:prstGeom prst="rect">
            <a:avLst/>
          </a:prstGeom>
          <a:noFill/>
          <a:ln>
            <a:solidFill>
              <a:schemeClr val="tx1">
                <a:alpha val="94000"/>
              </a:schemeClr>
            </a:solidFill>
          </a:ln>
          <a:effectLst>
            <a:glow rad="127000">
              <a:schemeClr val="accent6">
                <a:lumMod val="5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3010390" y="472698"/>
            <a:ext cx="32628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3200" b="1" u="sng" dirty="0" smtClean="0"/>
              <a:t>Caso Rickettsiosis </a:t>
            </a:r>
            <a:endParaRPr lang="es-MX" sz="3200" b="1" u="sng" dirty="0"/>
          </a:p>
        </p:txBody>
      </p:sp>
    </p:spTree>
    <p:extLst>
      <p:ext uri="{BB962C8B-B14F-4D97-AF65-F5344CB8AC3E}">
        <p14:creationId xmlns:p14="http://schemas.microsoft.com/office/powerpoint/2010/main" val="2885030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1540</TotalTime>
  <Words>1227</Words>
  <Application>Microsoft Office PowerPoint</Application>
  <PresentationFormat>Presentación en pantalla (4:3)</PresentationFormat>
  <Paragraphs>187</Paragraphs>
  <Slides>29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29</vt:i4>
      </vt:variant>
    </vt:vector>
  </HeadingPairs>
  <TitlesOfParts>
    <vt:vector size="30" baseType="lpstr">
      <vt:lpstr>Tema de Office</vt:lpstr>
      <vt:lpstr>Presentación de PowerPoint</vt:lpstr>
      <vt:lpstr>Presentación de PowerPoint</vt:lpstr>
      <vt:lpstr>Presentación de PowerPoint</vt:lpstr>
      <vt:lpstr>Cadena epidemiológica de  Rickettsia rickettsii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Medidas de prevención</vt:lpstr>
      <vt:lpstr>¿SLP, en riesgo?</vt:lpstr>
      <vt:lpstr>Especies de ectoparásitos encontrados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Zoonosis</dc:creator>
  <cp:lastModifiedBy>Zoonosis</cp:lastModifiedBy>
  <cp:revision>86</cp:revision>
  <dcterms:created xsi:type="dcterms:W3CDTF">2018-05-09T17:09:02Z</dcterms:created>
  <dcterms:modified xsi:type="dcterms:W3CDTF">2018-05-16T14:13:39Z</dcterms:modified>
</cp:coreProperties>
</file>